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7" r:id="rId3"/>
    <p:sldId id="259" r:id="rId4"/>
    <p:sldId id="274" r:id="rId5"/>
    <p:sldId id="275" r:id="rId6"/>
    <p:sldId id="278" r:id="rId7"/>
    <p:sldId id="276" r:id="rId8"/>
    <p:sldId id="260" r:id="rId9"/>
    <p:sldId id="282" r:id="rId10"/>
    <p:sldId id="279" r:id="rId11"/>
    <p:sldId id="283"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lum/>
          </a:blip>
          <a:srcRect/>
          <a:stretch>
            <a:fillRect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8839200" cy="1371600"/>
          </a:xfrm>
        </p:spPr>
        <p:txBody>
          <a:bodyPr>
            <a:noAutofit/>
          </a:bodyPr>
          <a:lstStyle/>
          <a:p>
            <a:pPr algn="ctr"/>
            <a:r>
              <a:rPr lang="en-US" sz="6000" b="1" i="1" dirty="0" err="1" smtClean="0"/>
              <a:t>Prevelance</a:t>
            </a:r>
            <a:r>
              <a:rPr lang="en-US" sz="6000" b="1" i="1" dirty="0" smtClean="0"/>
              <a:t> of Thin Cornea</a:t>
            </a:r>
            <a:br>
              <a:rPr lang="en-US" sz="6000" b="1" i="1" dirty="0" smtClean="0"/>
            </a:br>
            <a:r>
              <a:rPr lang="en-US" sz="6000" b="1" i="1" dirty="0" smtClean="0"/>
              <a:t> in Upper Egypt</a:t>
            </a:r>
            <a:endParaRPr lang="en-US" sz="6000" b="1" i="1" dirty="0"/>
          </a:p>
        </p:txBody>
      </p:sp>
      <p:sp>
        <p:nvSpPr>
          <p:cNvPr id="3" name="Subtitle 2"/>
          <p:cNvSpPr>
            <a:spLocks noGrp="1"/>
          </p:cNvSpPr>
          <p:nvPr>
            <p:ph type="subTitle" idx="1"/>
          </p:nvPr>
        </p:nvSpPr>
        <p:spPr>
          <a:xfrm>
            <a:off x="304800" y="5867400"/>
            <a:ext cx="8839200" cy="685800"/>
          </a:xfrm>
        </p:spPr>
        <p:txBody>
          <a:bodyPr>
            <a:noAutofit/>
          </a:bodyPr>
          <a:lstStyle/>
          <a:p>
            <a:r>
              <a:rPr lang="en-US" sz="2400" b="1" dirty="0" smtClean="0">
                <a:solidFill>
                  <a:schemeClr val="tx1"/>
                </a:solidFill>
              </a:rPr>
              <a:t>The authors have no financial interest in the subject matter of this e-poster.</a:t>
            </a:r>
            <a:endParaRPr lang="en-US" sz="2400" b="1" dirty="0">
              <a:solidFill>
                <a:schemeClr val="tx1"/>
              </a:solidFill>
            </a:endParaRPr>
          </a:p>
        </p:txBody>
      </p:sp>
      <p:sp>
        <p:nvSpPr>
          <p:cNvPr id="4" name="TextBox 3"/>
          <p:cNvSpPr txBox="1"/>
          <p:nvPr/>
        </p:nvSpPr>
        <p:spPr>
          <a:xfrm>
            <a:off x="762000" y="2971800"/>
            <a:ext cx="8077200" cy="3600986"/>
          </a:xfrm>
          <a:prstGeom prst="rect">
            <a:avLst/>
          </a:prstGeom>
          <a:noFill/>
        </p:spPr>
        <p:txBody>
          <a:bodyPr wrap="square" rtlCol="0">
            <a:spAutoFit/>
          </a:bodyPr>
          <a:lstStyle/>
          <a:p>
            <a:pPr algn="ctr"/>
            <a:endParaRPr lang="en-US" sz="3200" b="1" dirty="0" smtClean="0"/>
          </a:p>
          <a:p>
            <a:pPr algn="ctr"/>
            <a:r>
              <a:rPr lang="en-US" sz="3200" b="1" dirty="0" smtClean="0"/>
              <a:t>Dr </a:t>
            </a:r>
            <a:r>
              <a:rPr lang="en-US" sz="3200" b="1" dirty="0" err="1" smtClean="0"/>
              <a:t>Engy</a:t>
            </a:r>
            <a:r>
              <a:rPr lang="en-US" sz="3200" b="1" dirty="0" smtClean="0"/>
              <a:t> Mohamed MD, PhD</a:t>
            </a:r>
          </a:p>
          <a:p>
            <a:pPr algn="ctr"/>
            <a:r>
              <a:rPr lang="en-US" sz="2400" dirty="0" err="1" smtClean="0"/>
              <a:t>Sohag</a:t>
            </a:r>
            <a:r>
              <a:rPr lang="en-US" sz="2400" dirty="0" smtClean="0"/>
              <a:t> University, Egypt</a:t>
            </a:r>
          </a:p>
          <a:p>
            <a:pPr algn="ctr"/>
            <a:endParaRPr lang="en-US" sz="2400" dirty="0" smtClean="0"/>
          </a:p>
          <a:p>
            <a:pPr algn="ctr"/>
            <a:r>
              <a:rPr lang="en-US" sz="3200" b="1" dirty="0" smtClean="0"/>
              <a:t>Prof Dr </a:t>
            </a:r>
            <a:r>
              <a:rPr lang="en-US" sz="3200" b="1" dirty="0" err="1" smtClean="0"/>
              <a:t>Gamal</a:t>
            </a:r>
            <a:r>
              <a:rPr lang="en-US" sz="3200" b="1" dirty="0" smtClean="0"/>
              <a:t> Abdel </a:t>
            </a:r>
            <a:r>
              <a:rPr lang="en-US" sz="3200" b="1" dirty="0" err="1" smtClean="0"/>
              <a:t>Lateif</a:t>
            </a:r>
            <a:r>
              <a:rPr lang="en-US" sz="3200" b="1" dirty="0" smtClean="0"/>
              <a:t> </a:t>
            </a:r>
            <a:r>
              <a:rPr lang="en-US" sz="3200" b="1" dirty="0" err="1" smtClean="0"/>
              <a:t>Radwan</a:t>
            </a:r>
            <a:r>
              <a:rPr lang="en-US" sz="3200" b="1" dirty="0" smtClean="0"/>
              <a:t> MD, PhD</a:t>
            </a:r>
          </a:p>
          <a:p>
            <a:pPr algn="ctr"/>
            <a:r>
              <a:rPr lang="en-US" sz="2400" dirty="0" err="1" smtClean="0"/>
              <a:t>Sohag</a:t>
            </a:r>
            <a:r>
              <a:rPr lang="en-US" sz="2400" dirty="0" smtClean="0"/>
              <a:t> University, Eg</a:t>
            </a:r>
            <a:r>
              <a:rPr lang="en-US" sz="2800" dirty="0" smtClean="0"/>
              <a:t>ypt</a:t>
            </a:r>
          </a:p>
          <a:p>
            <a:pPr algn="ctr"/>
            <a:endParaRPr lang="en-US" sz="2800" dirty="0" smtClean="0"/>
          </a:p>
          <a:p>
            <a:pPr algn="ctr"/>
            <a:endParaRPr lang="en-US" sz="2800" dirty="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3" name="Object 1"/>
          <p:cNvGraphicFramePr>
            <a:graphicFrameLocks noChangeAspect="1"/>
          </p:cNvGraphicFramePr>
          <p:nvPr/>
        </p:nvGraphicFramePr>
        <p:xfrm>
          <a:off x="7848600" y="0"/>
          <a:ext cx="1295400" cy="1333500"/>
        </p:xfrm>
        <a:graphic>
          <a:graphicData uri="http://schemas.openxmlformats.org/presentationml/2006/ole">
            <p:oleObj spid="_x0000_s49153" r:id="rId3" imgW="866896" imgH="1028844"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553200"/>
          </a:xfrm>
        </p:spPr>
        <p:txBody>
          <a:bodyPr>
            <a:normAutofit fontScale="92500" lnSpcReduction="20000"/>
          </a:bodyPr>
          <a:lstStyle/>
          <a:p>
            <a:r>
              <a:rPr lang="en-US" dirty="0"/>
              <a:t>Age and CCT were correlated for the entire study group (Pearson correlation test, r = −0.073, p = 0.045). In addition there was correlation between CCT and gender (Pearson correlation test, r = 0.014, p = 0.04). </a:t>
            </a:r>
            <a:endParaRPr lang="en-US" dirty="0" smtClean="0"/>
          </a:p>
          <a:p>
            <a:endParaRPr lang="en-US" dirty="0"/>
          </a:p>
          <a:p>
            <a:r>
              <a:rPr lang="en-US" dirty="0" smtClean="0"/>
              <a:t>IOP </a:t>
            </a:r>
            <a:r>
              <a:rPr lang="en-US" dirty="0"/>
              <a:t>and CCT had moderately significant correlations for men and women (Pearson correlation test, r = 0.342, p = 0.000 and r = 0.445, p = 0.000, respectively). </a:t>
            </a:r>
            <a:endParaRPr lang="en-US" dirty="0" smtClean="0"/>
          </a:p>
          <a:p>
            <a:endParaRPr lang="en-US" dirty="0" smtClean="0"/>
          </a:p>
          <a:p>
            <a:r>
              <a:rPr lang="en-US" i="1" dirty="0" smtClean="0"/>
              <a:t>There </a:t>
            </a:r>
            <a:r>
              <a:rPr lang="en-US" i="1" dirty="0"/>
              <a:t>was a we</a:t>
            </a:r>
            <a:r>
              <a:rPr lang="en-US" dirty="0"/>
              <a:t>ak but statistically significant </a:t>
            </a:r>
            <a:r>
              <a:rPr lang="en-US" dirty="0" smtClean="0"/>
              <a:t>correlation between </a:t>
            </a:r>
            <a:r>
              <a:rPr lang="en-US" dirty="0"/>
              <a:t>mean K and CCT values for the group as a whole (Pearson correlation test, r=0.139, p=0.000).</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858000"/>
          </a:xfrm>
        </p:spPr>
        <p:txBody>
          <a:bodyPr>
            <a:normAutofit fontScale="92500" lnSpcReduction="10000"/>
          </a:bodyPr>
          <a:lstStyle/>
          <a:p>
            <a:pPr algn="just"/>
            <a:r>
              <a:rPr lang="en-US" dirty="0" smtClean="0"/>
              <a:t>In comparing central corneal thickness in our locality to CT in other ethnic groups; we found that CCT in southern Egypt is lower than those reported for  white population (550.9µm) (</a:t>
            </a:r>
            <a:r>
              <a:rPr lang="en-US" dirty="0" err="1" smtClean="0"/>
              <a:t>Aghaian</a:t>
            </a:r>
            <a:r>
              <a:rPr lang="en-US" dirty="0" smtClean="0"/>
              <a:t> </a:t>
            </a:r>
            <a:r>
              <a:rPr lang="en-US" i="1" dirty="0" smtClean="0"/>
              <a:t>et al</a:t>
            </a:r>
            <a:r>
              <a:rPr lang="en-US" dirty="0" smtClean="0"/>
              <a:t>, 2004), </a:t>
            </a:r>
            <a:r>
              <a:rPr lang="en-US" dirty="0" err="1" smtClean="0"/>
              <a:t>american</a:t>
            </a:r>
            <a:r>
              <a:rPr lang="en-US" dirty="0" smtClean="0"/>
              <a:t> </a:t>
            </a:r>
            <a:r>
              <a:rPr lang="en-US" dirty="0" err="1" smtClean="0"/>
              <a:t>indian</a:t>
            </a:r>
            <a:r>
              <a:rPr lang="en-US" dirty="0" smtClean="0"/>
              <a:t> and </a:t>
            </a:r>
            <a:r>
              <a:rPr lang="en-US" dirty="0" err="1" smtClean="0"/>
              <a:t>alaskan</a:t>
            </a:r>
            <a:r>
              <a:rPr lang="en-US" dirty="0" smtClean="0"/>
              <a:t> native (554.8µm) (</a:t>
            </a:r>
            <a:r>
              <a:rPr lang="en-US" dirty="0" smtClean="0"/>
              <a:t>T</a:t>
            </a:r>
            <a:r>
              <a:rPr lang="en-US" dirty="0" smtClean="0"/>
              <a:t>orres </a:t>
            </a:r>
            <a:r>
              <a:rPr lang="en-US" i="1" dirty="0" smtClean="0"/>
              <a:t>et al</a:t>
            </a:r>
            <a:r>
              <a:rPr lang="en-US" dirty="0" smtClean="0"/>
              <a:t>, 2008) and the Sudanese </a:t>
            </a:r>
            <a:r>
              <a:rPr lang="en-US" dirty="0" err="1" smtClean="0"/>
              <a:t>emmetropic</a:t>
            </a:r>
            <a:r>
              <a:rPr lang="en-US" dirty="0" smtClean="0"/>
              <a:t> population (542µm) (</a:t>
            </a:r>
            <a:r>
              <a:rPr lang="en-US" dirty="0" err="1" smtClean="0"/>
              <a:t>Y</a:t>
            </a:r>
            <a:r>
              <a:rPr lang="en-US" dirty="0" err="1" smtClean="0"/>
              <a:t>acoub</a:t>
            </a:r>
            <a:r>
              <a:rPr lang="en-US" dirty="0" smtClean="0"/>
              <a:t> </a:t>
            </a:r>
            <a:r>
              <a:rPr lang="en-US" i="1" dirty="0" smtClean="0"/>
              <a:t>et al</a:t>
            </a:r>
            <a:r>
              <a:rPr lang="en-US" dirty="0" smtClean="0"/>
              <a:t>,2009). While </a:t>
            </a:r>
            <a:r>
              <a:rPr lang="en-US" dirty="0" err="1" smtClean="0"/>
              <a:t>african</a:t>
            </a:r>
            <a:r>
              <a:rPr lang="en-US" dirty="0" smtClean="0"/>
              <a:t> </a:t>
            </a:r>
            <a:r>
              <a:rPr lang="en-US" dirty="0" err="1" smtClean="0"/>
              <a:t>american</a:t>
            </a:r>
            <a:r>
              <a:rPr lang="en-US" dirty="0" smtClean="0"/>
              <a:t> population CCT ranged from 528-535</a:t>
            </a:r>
            <a:r>
              <a:rPr lang="en-US" dirty="0" smtClean="0"/>
              <a:t>µm</a:t>
            </a:r>
            <a:endParaRPr lang="en-US" dirty="0" smtClean="0"/>
          </a:p>
          <a:p>
            <a:pPr algn="just"/>
            <a:r>
              <a:rPr lang="en-US" dirty="0" smtClean="0"/>
              <a:t>Our CCT was similar to the Japanese population (531µm) </a:t>
            </a:r>
            <a:r>
              <a:rPr lang="en-US" dirty="0" smtClean="0"/>
              <a:t>(</a:t>
            </a:r>
            <a:r>
              <a:rPr lang="en-US" dirty="0" err="1" smtClean="0"/>
              <a:t>Aghaian</a:t>
            </a:r>
            <a:r>
              <a:rPr lang="en-US" dirty="0" smtClean="0"/>
              <a:t> </a:t>
            </a:r>
            <a:r>
              <a:rPr lang="en-US" i="1" dirty="0" smtClean="0"/>
              <a:t>et al</a:t>
            </a:r>
            <a:r>
              <a:rPr lang="en-US" dirty="0" smtClean="0"/>
              <a:t>, 2004</a:t>
            </a:r>
            <a:r>
              <a:rPr lang="en-US" dirty="0" smtClean="0"/>
              <a:t>). </a:t>
            </a:r>
          </a:p>
          <a:p>
            <a:pPr algn="just"/>
            <a:r>
              <a:rPr lang="en-US" dirty="0" smtClean="0"/>
              <a:t>Yet more than the Eskimo (523</a:t>
            </a:r>
            <a:r>
              <a:rPr lang="en-US" dirty="0" smtClean="0"/>
              <a:t>µm</a:t>
            </a:r>
            <a:r>
              <a:rPr lang="en-US" dirty="0" smtClean="0"/>
              <a:t>)(</a:t>
            </a:r>
            <a:r>
              <a:rPr lang="en-US" dirty="0" err="1" smtClean="0"/>
              <a:t>Alsbirk</a:t>
            </a:r>
            <a:r>
              <a:rPr lang="en-US" dirty="0" smtClean="0"/>
              <a:t> </a:t>
            </a:r>
            <a:r>
              <a:rPr lang="en-US" i="1" dirty="0" smtClean="0"/>
              <a:t>et al,1979</a:t>
            </a:r>
            <a:r>
              <a:rPr lang="en-US" dirty="0" smtClean="0"/>
              <a:t>)and the Mongol (504µm) (Foster </a:t>
            </a:r>
            <a:r>
              <a:rPr lang="en-US" i="1" dirty="0" smtClean="0"/>
              <a:t>et al</a:t>
            </a:r>
            <a:r>
              <a:rPr lang="en-US" dirty="0" smtClean="0"/>
              <a:t>, 1998)and those from north </a:t>
            </a:r>
            <a:r>
              <a:rPr lang="en-US" dirty="0" err="1" smtClean="0"/>
              <a:t>africa</a:t>
            </a:r>
            <a:r>
              <a:rPr lang="en-US" dirty="0" smtClean="0"/>
              <a:t> (510µm) although on a small sample(</a:t>
            </a:r>
            <a:r>
              <a:rPr lang="en-US" dirty="0" err="1" smtClean="0"/>
              <a:t>Lifshitz</a:t>
            </a:r>
            <a:r>
              <a:rPr lang="en-US" dirty="0" smtClean="0"/>
              <a:t> </a:t>
            </a:r>
            <a:r>
              <a:rPr lang="en-US" i="1" dirty="0" smtClean="0"/>
              <a:t>et al</a:t>
            </a:r>
            <a:r>
              <a:rPr lang="en-US" dirty="0" smtClean="0"/>
              <a:t>, 2006).</a:t>
            </a:r>
          </a:p>
          <a:p>
            <a:pPr algn="just"/>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tx1"/>
                </a:solidFill>
              </a:rPr>
              <a:t>CONCLUSION</a:t>
            </a:r>
            <a:endParaRPr lang="en-US" sz="4000" dirty="0">
              <a:solidFill>
                <a:schemeClr val="tx1"/>
              </a:solidFill>
            </a:endParaRPr>
          </a:p>
        </p:txBody>
      </p:sp>
      <p:sp>
        <p:nvSpPr>
          <p:cNvPr id="3" name="Content Placeholder 2"/>
          <p:cNvSpPr>
            <a:spLocks noGrp="1"/>
          </p:cNvSpPr>
          <p:nvPr>
            <p:ph idx="1"/>
          </p:nvPr>
        </p:nvSpPr>
        <p:spPr/>
        <p:txBody>
          <a:bodyPr>
            <a:normAutofit fontScale="92500"/>
          </a:bodyPr>
          <a:lstStyle/>
          <a:p>
            <a:pPr algn="just">
              <a:lnSpc>
                <a:spcPct val="150000"/>
              </a:lnSpc>
            </a:pPr>
            <a:r>
              <a:rPr lang="en-US" sz="2800" dirty="0" smtClean="0"/>
              <a:t>The mean CCT obtained </a:t>
            </a:r>
            <a:r>
              <a:rPr lang="en-US" sz="2800" dirty="0" smtClean="0"/>
              <a:t>from 2260 subjects using </a:t>
            </a:r>
            <a:r>
              <a:rPr lang="en-US" sz="2800" dirty="0" smtClean="0"/>
              <a:t>ultrasonic pachymetry in Southern Egyptian population was 531 µm. The CCT was associated significantly with gender and corneal curvature </a:t>
            </a:r>
            <a:r>
              <a:rPr lang="en-US" sz="2800" dirty="0" smtClean="0"/>
              <a:t>and with </a:t>
            </a:r>
            <a:r>
              <a:rPr lang="en-US" sz="2800" dirty="0" smtClean="0"/>
              <a:t>age in multiple regression analyses. CCT measurements </a:t>
            </a:r>
            <a:r>
              <a:rPr lang="en-US" sz="2800" dirty="0" smtClean="0"/>
              <a:t>from </a:t>
            </a:r>
            <a:r>
              <a:rPr lang="en-US" sz="2800" dirty="0" smtClean="0"/>
              <a:t>our study are thinner than those of </a:t>
            </a:r>
            <a:r>
              <a:rPr lang="en-US" sz="2800" dirty="0" smtClean="0"/>
              <a:t>white North </a:t>
            </a:r>
            <a:r>
              <a:rPr lang="en-US" sz="2800" dirty="0" err="1" smtClean="0"/>
              <a:t>americans</a:t>
            </a:r>
            <a:r>
              <a:rPr lang="en-US" sz="2800" dirty="0" smtClean="0"/>
              <a:t> but similar to </a:t>
            </a:r>
            <a:r>
              <a:rPr lang="en-US" sz="2800" dirty="0" smtClean="0"/>
              <a:t>those of </a:t>
            </a:r>
            <a:r>
              <a:rPr lang="en-US" sz="2800" dirty="0" smtClean="0"/>
              <a:t>Japanese subjects.</a:t>
            </a:r>
            <a:endParaRPr lang="en-US" sz="2800" dirty="0" smtClean="0"/>
          </a:p>
          <a:p>
            <a:pPr algn="just">
              <a:lnSpc>
                <a:spcPct val="150000"/>
              </a:lnSpc>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rPr>
              <a:t>PURPOSE</a:t>
            </a:r>
            <a:endParaRPr lang="en-US" sz="4400" b="1"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lgn="just"/>
            <a:r>
              <a:rPr lang="en-US" sz="4000" dirty="0" smtClean="0"/>
              <a:t>   </a:t>
            </a:r>
            <a:r>
              <a:rPr lang="en-US" sz="3500" dirty="0" smtClean="0"/>
              <a:t>To evaluate central corneal thickness (CCT) in Southern Egyptian  population as well as to investigate the possible associations between CCT and age, gender, spherical equivalence (SE), intraocular pressure (IOP) and mean keratometry. </a:t>
            </a:r>
          </a:p>
          <a:p>
            <a:pPr algn="just"/>
            <a:endParaRPr lang="en-US" sz="3500" dirty="0" smtClean="0"/>
          </a:p>
          <a:p>
            <a:pPr algn="just"/>
            <a:r>
              <a:rPr lang="en-US" sz="3500" dirty="0" smtClean="0"/>
              <a:t>    To compare these CCT measurements with those of other populations.</a:t>
            </a:r>
          </a:p>
          <a:p>
            <a:pPr algn="just"/>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ctr"/>
            <a:r>
              <a:rPr lang="en-US" sz="4400" dirty="0" smtClean="0">
                <a:solidFill>
                  <a:schemeClr val="tx1"/>
                </a:solidFill>
              </a:rPr>
              <a:t>METHODS</a:t>
            </a:r>
            <a:endParaRPr lang="en-US" sz="4400" dirty="0">
              <a:solidFill>
                <a:schemeClr val="tx1"/>
              </a:solidFill>
            </a:endParaRPr>
          </a:p>
        </p:txBody>
      </p:sp>
      <p:sp>
        <p:nvSpPr>
          <p:cNvPr id="3" name="Content Placeholder 2"/>
          <p:cNvSpPr>
            <a:spLocks noGrp="1"/>
          </p:cNvSpPr>
          <p:nvPr>
            <p:ph idx="1"/>
          </p:nvPr>
        </p:nvSpPr>
        <p:spPr>
          <a:xfrm>
            <a:off x="457200" y="1219200"/>
            <a:ext cx="8229600" cy="5334000"/>
          </a:xfrm>
        </p:spPr>
        <p:txBody>
          <a:bodyPr>
            <a:normAutofit fontScale="77500" lnSpcReduction="20000"/>
          </a:bodyPr>
          <a:lstStyle/>
          <a:p>
            <a:pPr algn="just"/>
            <a:r>
              <a:rPr lang="en-US" dirty="0"/>
              <a:t>This cross-sectional study was conducted in </a:t>
            </a:r>
            <a:r>
              <a:rPr lang="en-US" dirty="0" err="1"/>
              <a:t>Sohag</a:t>
            </a:r>
            <a:r>
              <a:rPr lang="en-US" dirty="0"/>
              <a:t> Laser Vision correction center and </a:t>
            </a:r>
            <a:r>
              <a:rPr lang="en-US" dirty="0" err="1"/>
              <a:t>Sohag</a:t>
            </a:r>
            <a:r>
              <a:rPr lang="en-US" dirty="0"/>
              <a:t> University Hospital, </a:t>
            </a:r>
            <a:r>
              <a:rPr lang="en-US" dirty="0" err="1"/>
              <a:t>Sohag</a:t>
            </a:r>
            <a:r>
              <a:rPr lang="en-US" dirty="0"/>
              <a:t> city ( 500 Km south of Cairo), Egypt; over a period of one year (from 1st August, 2010 to 31st July, 2011). </a:t>
            </a:r>
            <a:endParaRPr lang="en-US" dirty="0" smtClean="0"/>
          </a:p>
          <a:p>
            <a:pPr algn="just"/>
            <a:r>
              <a:rPr lang="en-US" b="1" dirty="0" smtClean="0"/>
              <a:t>Exclusion criteria included:</a:t>
            </a:r>
          </a:p>
          <a:p>
            <a:pPr algn="just">
              <a:buFont typeface="Wingdings" pitchFamily="2" charset="2"/>
              <a:buChar char="ü"/>
            </a:pPr>
            <a:r>
              <a:rPr lang="en-US" dirty="0" smtClean="0"/>
              <a:t> Patients who underwent previous ocular surgery</a:t>
            </a:r>
          </a:p>
          <a:p>
            <a:pPr algn="just">
              <a:buFont typeface="Wingdings" pitchFamily="2" charset="2"/>
              <a:buChar char="ü"/>
            </a:pPr>
            <a:r>
              <a:rPr lang="en-US" dirty="0" smtClean="0"/>
              <a:t>Patients with corneal ectasia (keratoconus or </a:t>
            </a:r>
            <a:r>
              <a:rPr lang="en-US" dirty="0" err="1" smtClean="0"/>
              <a:t>forme</a:t>
            </a:r>
            <a:r>
              <a:rPr lang="en-US" dirty="0" smtClean="0"/>
              <a:t> </a:t>
            </a:r>
            <a:r>
              <a:rPr lang="en-US" dirty="0" err="1" smtClean="0"/>
              <a:t>fruste</a:t>
            </a:r>
            <a:r>
              <a:rPr lang="en-US" dirty="0" smtClean="0"/>
              <a:t> keratoconus) </a:t>
            </a:r>
          </a:p>
          <a:p>
            <a:pPr algn="just">
              <a:buFont typeface="Wingdings" pitchFamily="2" charset="2"/>
              <a:buChar char="ü"/>
            </a:pPr>
            <a:r>
              <a:rPr lang="en-US" dirty="0" smtClean="0"/>
              <a:t>Corneal disease (dystrophies)</a:t>
            </a:r>
          </a:p>
          <a:p>
            <a:pPr algn="just">
              <a:buFont typeface="Wingdings" pitchFamily="2" charset="2"/>
              <a:buChar char="ü"/>
            </a:pPr>
            <a:r>
              <a:rPr lang="en-US" dirty="0" smtClean="0"/>
              <a:t>History of ocular trauma </a:t>
            </a:r>
          </a:p>
          <a:p>
            <a:pPr algn="just">
              <a:buFont typeface="Wingdings" pitchFamily="2" charset="2"/>
              <a:buChar char="ü"/>
            </a:pPr>
            <a:r>
              <a:rPr lang="en-US" dirty="0" smtClean="0"/>
              <a:t>Glaucoma patients.</a:t>
            </a:r>
          </a:p>
          <a:p>
            <a:pPr algn="just">
              <a:buNone/>
            </a:pPr>
            <a:r>
              <a:rPr lang="en-US" dirty="0" smtClean="0"/>
              <a:t> </a:t>
            </a:r>
          </a:p>
          <a:p>
            <a:pPr algn="just">
              <a:buNone/>
            </a:pPr>
            <a:r>
              <a:rPr lang="en-US" dirty="0" smtClean="0"/>
              <a:t>     No contact lens use for 2 weeks was allowed before examination in the case of soft lenses or 4 weeks in the case of gas-permeable and hard lenses. </a:t>
            </a:r>
          </a:p>
          <a:p>
            <a:pPr algn="just"/>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6172200"/>
          </a:xfrm>
        </p:spPr>
        <p:txBody>
          <a:bodyPr>
            <a:normAutofit fontScale="85000" lnSpcReduction="20000"/>
          </a:bodyPr>
          <a:lstStyle/>
          <a:p>
            <a:pPr algn="just"/>
            <a:r>
              <a:rPr lang="en-US" dirty="0"/>
              <a:t>Patients were briefed about the study and all the procedures were adapted to the principles of the Helsinki declaration of biomedical research. </a:t>
            </a:r>
            <a:endParaRPr lang="en-US" dirty="0" smtClean="0"/>
          </a:p>
          <a:p>
            <a:pPr algn="just"/>
            <a:r>
              <a:rPr lang="en-US" dirty="0" smtClean="0"/>
              <a:t>Slit </a:t>
            </a:r>
            <a:r>
              <a:rPr lang="en-US" dirty="0"/>
              <a:t>lamp examination was performed to rule out the presence of any corneal pathology or other exclusion criteria. Refraction was done using </a:t>
            </a:r>
            <a:r>
              <a:rPr lang="en-US" dirty="0" err="1"/>
              <a:t>Nidek</a:t>
            </a:r>
            <a:r>
              <a:rPr lang="en-US" dirty="0"/>
              <a:t> auto-</a:t>
            </a:r>
            <a:r>
              <a:rPr lang="en-US" dirty="0" err="1"/>
              <a:t>refractokeratometer</a:t>
            </a:r>
            <a:r>
              <a:rPr lang="en-US" dirty="0"/>
              <a:t>. </a:t>
            </a:r>
            <a:endParaRPr lang="en-US" dirty="0" smtClean="0"/>
          </a:p>
          <a:p>
            <a:pPr algn="just"/>
            <a:r>
              <a:rPr lang="en-US" dirty="0" smtClean="0"/>
              <a:t>Central </a:t>
            </a:r>
            <a:r>
              <a:rPr lang="en-US" dirty="0"/>
              <a:t>corneal thickness (CCT) was measured by </a:t>
            </a:r>
            <a:r>
              <a:rPr lang="en-US" dirty="0" err="1" smtClean="0"/>
              <a:t>Sonogage</a:t>
            </a:r>
            <a:r>
              <a:rPr lang="en-US" dirty="0" smtClean="0"/>
              <a:t> </a:t>
            </a:r>
            <a:r>
              <a:rPr lang="en-US" dirty="0" err="1" smtClean="0"/>
              <a:t>Corneo</a:t>
            </a:r>
            <a:r>
              <a:rPr lang="en-US" dirty="0" smtClean="0"/>
              <a:t>-Gage Plus</a:t>
            </a:r>
            <a:r>
              <a:rPr lang="en-US" dirty="0" smtClean="0"/>
              <a:t> </a:t>
            </a:r>
            <a:r>
              <a:rPr lang="en-US" dirty="0" err="1" smtClean="0"/>
              <a:t>pachymeter</a:t>
            </a:r>
            <a:r>
              <a:rPr lang="en-US" dirty="0" smtClean="0"/>
              <a:t>. </a:t>
            </a:r>
            <a:r>
              <a:rPr lang="en-US" dirty="0"/>
              <a:t>After applying a drop of </a:t>
            </a:r>
            <a:r>
              <a:rPr lang="en-US" dirty="0" err="1"/>
              <a:t>benoxinate</a:t>
            </a:r>
            <a:r>
              <a:rPr lang="en-US" dirty="0"/>
              <a:t> hydrochloride 0.4% for local </a:t>
            </a:r>
            <a:r>
              <a:rPr lang="en-US" dirty="0" err="1"/>
              <a:t>anaesthesia</a:t>
            </a:r>
            <a:r>
              <a:rPr lang="en-US" dirty="0"/>
              <a:t>, the </a:t>
            </a:r>
            <a:r>
              <a:rPr lang="en-US" dirty="0" err="1"/>
              <a:t>pachymeter</a:t>
            </a:r>
            <a:r>
              <a:rPr lang="en-US" dirty="0"/>
              <a:t> tip was placed perpendicular to the central cornea. A minimum of ten measurements were taken and the average reading was recorded. </a:t>
            </a:r>
            <a:endParaRPr lang="en-US" dirty="0" smtClean="0"/>
          </a:p>
          <a:p>
            <a:pPr algn="just"/>
            <a:r>
              <a:rPr lang="en-US" dirty="0" smtClean="0"/>
              <a:t>Intraocular </a:t>
            </a:r>
            <a:r>
              <a:rPr lang="en-US" dirty="0"/>
              <a:t>pressure was then measured using </a:t>
            </a:r>
            <a:r>
              <a:rPr lang="en-US" dirty="0" err="1"/>
              <a:t>Goldmann</a:t>
            </a:r>
            <a:r>
              <a:rPr lang="en-US" dirty="0"/>
              <a:t> </a:t>
            </a:r>
            <a:r>
              <a:rPr lang="en-US" dirty="0" err="1"/>
              <a:t>applanation</a:t>
            </a:r>
            <a:r>
              <a:rPr lang="en-US" dirty="0"/>
              <a:t> </a:t>
            </a:r>
            <a:r>
              <a:rPr lang="en-US" dirty="0" err="1" smtClean="0"/>
              <a:t>tonometer</a:t>
            </a:r>
            <a:r>
              <a:rPr lang="en-US" dirty="0" smtClean="0"/>
              <a:t>.</a:t>
            </a:r>
          </a:p>
          <a:p>
            <a:pPr algn="just"/>
            <a:r>
              <a:rPr lang="en-US" dirty="0" smtClean="0"/>
              <a:t>All </a:t>
            </a:r>
            <a:r>
              <a:rPr lang="en-US" dirty="0"/>
              <a:t>measurements were performed by one of us (EM).</a:t>
            </a:r>
          </a:p>
          <a:p>
            <a:pPr algn="just"/>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Values for the right eye only was used as there was high correlation between both eyes.</a:t>
            </a:r>
          </a:p>
          <a:p>
            <a:r>
              <a:rPr lang="en-US" dirty="0" smtClean="0"/>
              <a:t>Descriptive </a:t>
            </a:r>
            <a:r>
              <a:rPr lang="en-US" dirty="0"/>
              <a:t>analysis of demographic variables was done, followed by Pearson’s </a:t>
            </a:r>
            <a:r>
              <a:rPr lang="en-US" dirty="0" err="1"/>
              <a:t>bivariate</a:t>
            </a:r>
            <a:r>
              <a:rPr lang="en-US" dirty="0"/>
              <a:t> </a:t>
            </a:r>
            <a:r>
              <a:rPr lang="en-US" dirty="0" err="1"/>
              <a:t>correlational</a:t>
            </a:r>
            <a:r>
              <a:rPr lang="en-US" dirty="0"/>
              <a:t> analysis between CCT and age, gender, refractive error and keratometry using </a:t>
            </a:r>
            <a:r>
              <a:rPr lang="en-US" dirty="0" err="1"/>
              <a:t>Sigmastat</a:t>
            </a:r>
            <a:r>
              <a:rPr lang="en-US" dirty="0"/>
              <a:t> for windows version 3.5 program. A </a:t>
            </a:r>
            <a:r>
              <a:rPr lang="en-US" i="1" dirty="0"/>
              <a:t>p</a:t>
            </a:r>
            <a:r>
              <a:rPr lang="en-US" dirty="0"/>
              <a:t>-value of &lt;0.05 was considered significant.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fontScale="90000"/>
          </a:bodyPr>
          <a:lstStyle/>
          <a:p>
            <a:pPr algn="just"/>
            <a:r>
              <a:rPr lang="en-US" sz="4000" b="1" dirty="0" smtClean="0"/>
              <a:t>Results</a:t>
            </a:r>
            <a:r>
              <a:rPr lang="en-US" sz="2400" dirty="0" smtClean="0"/>
              <a:t/>
            </a:r>
            <a:br>
              <a:rPr lang="en-US" sz="2400" dirty="0" smtClean="0"/>
            </a:br>
            <a:r>
              <a:rPr lang="en-US" sz="2400" dirty="0" smtClean="0"/>
              <a:t>The </a:t>
            </a:r>
            <a:r>
              <a:rPr lang="en-US" sz="2400" dirty="0" smtClean="0"/>
              <a:t>total subjects with were divided in 2 groups: Group 1 (</a:t>
            </a:r>
            <a:r>
              <a:rPr lang="en-US" sz="2400" dirty="0" err="1" smtClean="0"/>
              <a:t>emmetropes</a:t>
            </a:r>
            <a:r>
              <a:rPr lang="en-US" sz="2400" dirty="0" smtClean="0"/>
              <a:t>) group 2 (myopia). Group 2 further was divided into those with SE of  &lt;-6D and those with≥ -6D</a:t>
            </a:r>
            <a:endParaRPr lang="en-US" sz="2400" dirty="0"/>
          </a:p>
        </p:txBody>
      </p:sp>
      <p:graphicFrame>
        <p:nvGraphicFramePr>
          <p:cNvPr id="4" name="Content Placeholder 3"/>
          <p:cNvGraphicFramePr>
            <a:graphicFrameLocks noGrp="1"/>
          </p:cNvGraphicFramePr>
          <p:nvPr>
            <p:ph idx="1"/>
          </p:nvPr>
        </p:nvGraphicFramePr>
        <p:xfrm>
          <a:off x="609600" y="1752599"/>
          <a:ext cx="8077200" cy="4815061"/>
        </p:xfrm>
        <a:graphic>
          <a:graphicData uri="http://schemas.openxmlformats.org/drawingml/2006/table">
            <a:tbl>
              <a:tblPr/>
              <a:tblGrid>
                <a:gridCol w="1814622"/>
                <a:gridCol w="2087526"/>
                <a:gridCol w="2087526"/>
                <a:gridCol w="2087526"/>
              </a:tblGrid>
              <a:tr h="500861">
                <a:tc gridSpan="4">
                  <a:txBody>
                    <a:bodyPr/>
                    <a:lstStyle/>
                    <a:p>
                      <a:pPr marL="0" marR="0" algn="ctr">
                        <a:lnSpc>
                          <a:spcPct val="150000"/>
                        </a:lnSpc>
                        <a:spcBef>
                          <a:spcPts val="0"/>
                        </a:spcBef>
                        <a:spcAft>
                          <a:spcPts val="0"/>
                        </a:spcAft>
                      </a:pPr>
                      <a:r>
                        <a:rPr lang="en-US" sz="2000" b="1" dirty="0">
                          <a:solidFill>
                            <a:srgbClr val="000000"/>
                          </a:solidFill>
                          <a:latin typeface="Times New Roman"/>
                          <a:ea typeface="Calibri"/>
                          <a:cs typeface="Arial"/>
                        </a:rPr>
                        <a:t>Table </a:t>
                      </a:r>
                      <a:r>
                        <a:rPr lang="en-US" sz="2000" b="1" dirty="0" smtClean="0">
                          <a:solidFill>
                            <a:srgbClr val="000000"/>
                          </a:solidFill>
                          <a:latin typeface="Times New Roman"/>
                          <a:ea typeface="Calibri"/>
                          <a:cs typeface="Arial"/>
                        </a:rPr>
                        <a:t>1 </a:t>
                      </a:r>
                      <a:r>
                        <a:rPr lang="en-US" sz="2000" b="1" dirty="0">
                          <a:solidFill>
                            <a:srgbClr val="000000"/>
                          </a:solidFill>
                          <a:latin typeface="Times New Roman"/>
                          <a:ea typeface="Calibri"/>
                          <a:cs typeface="Arial"/>
                        </a:rPr>
                        <a:t>Demographic and </a:t>
                      </a:r>
                      <a:r>
                        <a:rPr lang="en-US" sz="2000" b="1" dirty="0" smtClean="0">
                          <a:solidFill>
                            <a:srgbClr val="000000"/>
                          </a:solidFill>
                          <a:latin typeface="Times New Roman"/>
                          <a:ea typeface="Calibri"/>
                          <a:cs typeface="Arial"/>
                        </a:rPr>
                        <a:t>ocular </a:t>
                      </a:r>
                      <a:r>
                        <a:rPr lang="en-US" sz="2000" b="1" dirty="0">
                          <a:solidFill>
                            <a:srgbClr val="000000"/>
                          </a:solidFill>
                          <a:latin typeface="Times New Roman"/>
                          <a:ea typeface="Calibri"/>
                          <a:cs typeface="Arial"/>
                        </a:rPr>
                        <a:t>characteristics for both group</a:t>
                      </a:r>
                      <a:r>
                        <a:rPr lang="en-US" sz="2000" dirty="0">
                          <a:solidFill>
                            <a:srgbClr val="000000"/>
                          </a:solidFill>
                          <a:latin typeface="Times New Roman"/>
                          <a:ea typeface="Calibri"/>
                          <a:cs typeface="Arial"/>
                        </a:rPr>
                        <a:t>s</a:t>
                      </a:r>
                      <a:endParaRPr lang="en-US" sz="20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51303">
                <a:tc>
                  <a:txBody>
                    <a:bodyPr/>
                    <a:lstStyle/>
                    <a:p>
                      <a:pPr marL="0" marR="0" algn="ctr">
                        <a:lnSpc>
                          <a:spcPct val="150000"/>
                        </a:lnSpc>
                        <a:spcBef>
                          <a:spcPts val="0"/>
                        </a:spcBef>
                        <a:spcAft>
                          <a:spcPts val="0"/>
                        </a:spcAft>
                      </a:pPr>
                      <a:endParaRPr lang="en-US" sz="160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tabLst>
                          <a:tab pos="630555" algn="ctr"/>
                          <a:tab pos="1261745" algn="r"/>
                        </a:tabLst>
                      </a:pPr>
                      <a:r>
                        <a:rPr lang="en-US" sz="2000" b="1" dirty="0">
                          <a:solidFill>
                            <a:srgbClr val="000000"/>
                          </a:solidFill>
                          <a:latin typeface="Times New Roman"/>
                          <a:ea typeface="Calibri"/>
                          <a:cs typeface="Arial"/>
                        </a:rPr>
                        <a:t>Group 1</a:t>
                      </a:r>
                      <a:endParaRPr lang="en-US" sz="2000" dirty="0">
                        <a:solidFill>
                          <a:srgbClr val="000000"/>
                        </a:solidFill>
                        <a:latin typeface="Calibri"/>
                        <a:ea typeface="Calibri"/>
                        <a:cs typeface="Arial"/>
                      </a:endParaRPr>
                    </a:p>
                    <a:p>
                      <a:pPr marL="0" marR="0" algn="ctr">
                        <a:lnSpc>
                          <a:spcPct val="150000"/>
                        </a:lnSpc>
                        <a:spcBef>
                          <a:spcPts val="0"/>
                        </a:spcBef>
                        <a:spcAft>
                          <a:spcPts val="0"/>
                        </a:spcAft>
                      </a:pPr>
                      <a:r>
                        <a:rPr lang="en-US" sz="2000" b="1" dirty="0" err="1">
                          <a:solidFill>
                            <a:srgbClr val="000000"/>
                          </a:solidFill>
                          <a:latin typeface="Times New Roman"/>
                          <a:ea typeface="Calibri"/>
                          <a:cs typeface="Arial"/>
                        </a:rPr>
                        <a:t>Emmetrope</a:t>
                      </a:r>
                      <a:endParaRPr lang="en-US" sz="20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gridSpan="2">
                  <a:txBody>
                    <a:bodyPr/>
                    <a:lstStyle/>
                    <a:p>
                      <a:pPr marL="0" marR="0" algn="ctr">
                        <a:lnSpc>
                          <a:spcPct val="150000"/>
                        </a:lnSpc>
                        <a:spcBef>
                          <a:spcPts val="0"/>
                        </a:spcBef>
                        <a:spcAft>
                          <a:spcPts val="0"/>
                        </a:spcAft>
                      </a:pPr>
                      <a:r>
                        <a:rPr lang="en-US" sz="2000" b="1" dirty="0">
                          <a:solidFill>
                            <a:srgbClr val="000000"/>
                          </a:solidFill>
                          <a:latin typeface="Times New Roman"/>
                          <a:ea typeface="Calibri"/>
                          <a:cs typeface="Arial"/>
                        </a:rPr>
                        <a:t>Group 2</a:t>
                      </a:r>
                      <a:endParaRPr lang="en-US" sz="2000" dirty="0">
                        <a:solidFill>
                          <a:srgbClr val="000000"/>
                        </a:solidFill>
                        <a:latin typeface="Calibri"/>
                        <a:ea typeface="Calibri"/>
                        <a:cs typeface="Arial"/>
                      </a:endParaRPr>
                    </a:p>
                    <a:p>
                      <a:pPr marL="0" marR="0" algn="ctr">
                        <a:lnSpc>
                          <a:spcPct val="150000"/>
                        </a:lnSpc>
                        <a:spcBef>
                          <a:spcPts val="0"/>
                        </a:spcBef>
                        <a:spcAft>
                          <a:spcPts val="0"/>
                        </a:spcAft>
                      </a:pPr>
                      <a:r>
                        <a:rPr lang="en-US" sz="2000" b="1" dirty="0">
                          <a:solidFill>
                            <a:srgbClr val="000000"/>
                          </a:solidFill>
                          <a:latin typeface="Times New Roman"/>
                          <a:ea typeface="Calibri"/>
                          <a:cs typeface="Arial"/>
                        </a:rPr>
                        <a:t>Myopic subjects</a:t>
                      </a:r>
                      <a:endParaRPr lang="en-US" sz="20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r>
              <a:tr h="411222">
                <a:tc>
                  <a:txBody>
                    <a:bodyPr/>
                    <a:lstStyle/>
                    <a:p>
                      <a:pPr marL="0" marR="0" algn="ctr">
                        <a:lnSpc>
                          <a:spcPct val="150000"/>
                        </a:lnSpc>
                        <a:spcBef>
                          <a:spcPts val="0"/>
                        </a:spcBef>
                        <a:spcAft>
                          <a:spcPts val="0"/>
                        </a:spcAft>
                      </a:pPr>
                      <a:endParaRPr lang="en-US" sz="16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endParaRPr lang="en-US" sz="1800" dirty="0">
                        <a:solidFill>
                          <a:srgbClr val="000000"/>
                        </a:solidFill>
                        <a:latin typeface="Times New Roman"/>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a:solidFill>
                            <a:srgbClr val="000000"/>
                          </a:solidFill>
                          <a:latin typeface="Times New Roman"/>
                          <a:ea typeface="Calibri"/>
                          <a:cs typeface="Arial"/>
                        </a:rPr>
                        <a:t>&lt;-6D SE</a:t>
                      </a:r>
                      <a:endParaRPr lang="en-US" sz="18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dirty="0">
                          <a:solidFill>
                            <a:srgbClr val="000000"/>
                          </a:solidFill>
                          <a:latin typeface="Times New Roman"/>
                          <a:ea typeface="Calibri"/>
                          <a:cs typeface="Arial"/>
                        </a:rPr>
                        <a:t>≥</a:t>
                      </a:r>
                      <a:r>
                        <a:rPr lang="en-US" sz="1800" b="1" dirty="0" smtClean="0">
                          <a:solidFill>
                            <a:srgbClr val="000000"/>
                          </a:solidFill>
                          <a:latin typeface="Times New Roman"/>
                          <a:ea typeface="Calibri"/>
                          <a:cs typeface="Arial"/>
                        </a:rPr>
                        <a:t>-</a:t>
                      </a:r>
                      <a:r>
                        <a:rPr lang="en-US" sz="1800" b="1" dirty="0">
                          <a:solidFill>
                            <a:srgbClr val="000000"/>
                          </a:solidFill>
                          <a:latin typeface="Times New Roman"/>
                          <a:ea typeface="Calibri"/>
                          <a:cs typeface="Arial"/>
                        </a:rPr>
                        <a:t>6D SE</a:t>
                      </a:r>
                      <a:endParaRPr lang="en-US" sz="1800" dirty="0">
                        <a:solidFill>
                          <a:srgbClr val="000000"/>
                        </a:solidFill>
                        <a:latin typeface="Calibri"/>
                        <a:ea typeface="Calibri"/>
                        <a:cs typeface="Arial"/>
                      </a:endParaRPr>
                    </a:p>
                  </a:txBody>
                  <a:tcPr marL="68580" marR="68580" marT="0" marB="0">
                    <a:lnL>
                      <a:noFill/>
                    </a:lnL>
                    <a:lnR>
                      <a:noFill/>
                    </a:lnR>
                    <a:lnT>
                      <a:noFill/>
                    </a:lnT>
                    <a:lnB>
                      <a:noFill/>
                    </a:lnB>
                  </a:tcPr>
                </a:tc>
              </a:tr>
              <a:tr h="411222">
                <a:tc>
                  <a:txBody>
                    <a:bodyPr/>
                    <a:lstStyle/>
                    <a:p>
                      <a:pPr marL="0" marR="0" algn="ctr">
                        <a:lnSpc>
                          <a:spcPct val="150000"/>
                        </a:lnSpc>
                        <a:spcBef>
                          <a:spcPts val="0"/>
                        </a:spcBef>
                        <a:spcAft>
                          <a:spcPts val="0"/>
                        </a:spcAft>
                      </a:pPr>
                      <a:r>
                        <a:rPr lang="en-US" sz="1800" b="1" dirty="0">
                          <a:solidFill>
                            <a:srgbClr val="000000"/>
                          </a:solidFill>
                          <a:latin typeface="Times New Roman"/>
                          <a:ea typeface="Calibri"/>
                          <a:cs typeface="Arial"/>
                        </a:rPr>
                        <a:t>Number</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dirty="0">
                          <a:solidFill>
                            <a:srgbClr val="000000"/>
                          </a:solidFill>
                          <a:latin typeface="Times New Roman"/>
                          <a:ea typeface="Calibri"/>
                          <a:cs typeface="Arial"/>
                        </a:rPr>
                        <a:t>1225(54.2%)</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dirty="0">
                          <a:solidFill>
                            <a:srgbClr val="000000"/>
                          </a:solidFill>
                          <a:latin typeface="Times New Roman"/>
                          <a:ea typeface="Calibri"/>
                          <a:cs typeface="Arial"/>
                        </a:rPr>
                        <a:t>560(24.8%)</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475(21%)</a:t>
                      </a:r>
                      <a:endParaRPr lang="en-US" sz="18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r>
              <a:tr h="550715">
                <a:tc>
                  <a:txBody>
                    <a:bodyPr/>
                    <a:lstStyle/>
                    <a:p>
                      <a:pPr marL="0" marR="0" algn="ctr">
                        <a:lnSpc>
                          <a:spcPct val="150000"/>
                        </a:lnSpc>
                        <a:spcBef>
                          <a:spcPts val="0"/>
                        </a:spcBef>
                        <a:spcAft>
                          <a:spcPts val="0"/>
                        </a:spcAft>
                      </a:pPr>
                      <a:r>
                        <a:rPr lang="en-US" sz="1800" b="1" dirty="0">
                          <a:solidFill>
                            <a:srgbClr val="000000"/>
                          </a:solidFill>
                          <a:latin typeface="Times New Roman"/>
                          <a:ea typeface="Calibri"/>
                          <a:cs typeface="Arial"/>
                        </a:rPr>
                        <a:t>M/F</a:t>
                      </a:r>
                      <a:endParaRPr lang="en-US" sz="1800"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588(48%)/637(52%)</a:t>
                      </a:r>
                      <a:endParaRPr lang="en-US" sz="18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dirty="0">
                          <a:solidFill>
                            <a:srgbClr val="000000"/>
                          </a:solidFill>
                          <a:latin typeface="Times New Roman"/>
                          <a:ea typeface="Calibri"/>
                          <a:cs typeface="Arial"/>
                        </a:rPr>
                        <a:t>243(43%)/317(57%)</a:t>
                      </a:r>
                      <a:endParaRPr lang="en-US" sz="1800"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210(44%)/265(56%)</a:t>
                      </a:r>
                      <a:endParaRPr lang="en-US" sz="1800">
                        <a:solidFill>
                          <a:srgbClr val="000000"/>
                        </a:solidFill>
                        <a:latin typeface="Calibri"/>
                        <a:ea typeface="Calibri"/>
                        <a:cs typeface="Arial"/>
                      </a:endParaRPr>
                    </a:p>
                  </a:txBody>
                  <a:tcPr marL="68580" marR="68580" marT="0" marB="0">
                    <a:lnL>
                      <a:noFill/>
                    </a:lnL>
                    <a:lnR>
                      <a:noFill/>
                    </a:lnR>
                    <a:lnT>
                      <a:noFill/>
                    </a:lnT>
                    <a:lnB>
                      <a:noFill/>
                    </a:lnB>
                  </a:tcPr>
                </a:tc>
              </a:tr>
              <a:tr h="411222">
                <a:tc>
                  <a:txBody>
                    <a:bodyPr/>
                    <a:lstStyle/>
                    <a:p>
                      <a:pPr marL="0" marR="0" algn="ctr">
                        <a:lnSpc>
                          <a:spcPct val="150000"/>
                        </a:lnSpc>
                        <a:spcBef>
                          <a:spcPts val="0"/>
                        </a:spcBef>
                        <a:spcAft>
                          <a:spcPts val="0"/>
                        </a:spcAft>
                      </a:pPr>
                      <a:r>
                        <a:rPr lang="en-US" sz="1800" b="1" dirty="0">
                          <a:solidFill>
                            <a:srgbClr val="000000"/>
                          </a:solidFill>
                          <a:latin typeface="Times New Roman"/>
                          <a:ea typeface="Calibri"/>
                          <a:cs typeface="Arial"/>
                        </a:rPr>
                        <a:t>Age(yrs)</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26.9 </a:t>
                      </a:r>
                      <a:r>
                        <a:rPr lang="en-US" sz="1800">
                          <a:solidFill>
                            <a:srgbClr val="000000"/>
                          </a:solidFill>
                          <a:latin typeface="Times New Roman"/>
                          <a:ea typeface="MTSY"/>
                          <a:cs typeface="Arial"/>
                        </a:rPr>
                        <a:t>± 7</a:t>
                      </a:r>
                      <a:r>
                        <a:rPr lang="en-US" sz="1800">
                          <a:solidFill>
                            <a:srgbClr val="000000"/>
                          </a:solidFill>
                          <a:latin typeface="Times New Roman"/>
                          <a:ea typeface="Calibri"/>
                          <a:cs typeface="Arial"/>
                        </a:rPr>
                        <a:t>.5</a:t>
                      </a:r>
                      <a:endParaRPr lang="en-US" sz="18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dirty="0">
                          <a:solidFill>
                            <a:srgbClr val="000000"/>
                          </a:solidFill>
                          <a:latin typeface="Times New Roman"/>
                          <a:ea typeface="Calibri"/>
                          <a:cs typeface="Arial"/>
                        </a:rPr>
                        <a:t>27.9 </a:t>
                      </a:r>
                      <a:r>
                        <a:rPr lang="en-US" sz="1800" dirty="0">
                          <a:solidFill>
                            <a:srgbClr val="000000"/>
                          </a:solidFill>
                          <a:latin typeface="Times New Roman"/>
                          <a:ea typeface="MTSY"/>
                          <a:cs typeface="Arial"/>
                        </a:rPr>
                        <a:t>± 8</a:t>
                      </a:r>
                      <a:r>
                        <a:rPr lang="en-US" sz="1800" dirty="0">
                          <a:solidFill>
                            <a:srgbClr val="000000"/>
                          </a:solidFill>
                          <a:latin typeface="Times New Roman"/>
                          <a:ea typeface="Calibri"/>
                          <a:cs typeface="Arial"/>
                        </a:rPr>
                        <a:t>.5</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27.5 </a:t>
                      </a:r>
                      <a:r>
                        <a:rPr lang="en-US" sz="1800">
                          <a:solidFill>
                            <a:srgbClr val="000000"/>
                          </a:solidFill>
                          <a:latin typeface="Times New Roman"/>
                          <a:ea typeface="MTSY"/>
                          <a:cs typeface="Arial"/>
                        </a:rPr>
                        <a:t>± 7</a:t>
                      </a:r>
                      <a:endParaRPr lang="en-US" sz="18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r>
              <a:tr h="411222">
                <a:tc>
                  <a:txBody>
                    <a:bodyPr/>
                    <a:lstStyle/>
                    <a:p>
                      <a:pPr marL="0" marR="0" algn="ctr">
                        <a:lnSpc>
                          <a:spcPct val="150000"/>
                        </a:lnSpc>
                        <a:spcBef>
                          <a:spcPts val="0"/>
                        </a:spcBef>
                        <a:spcAft>
                          <a:spcPts val="0"/>
                        </a:spcAft>
                      </a:pPr>
                      <a:r>
                        <a:rPr lang="en-US" sz="1800" b="1" dirty="0">
                          <a:solidFill>
                            <a:srgbClr val="000000"/>
                          </a:solidFill>
                          <a:latin typeface="Times New Roman"/>
                          <a:ea typeface="Calibri"/>
                          <a:cs typeface="Arial"/>
                        </a:rPr>
                        <a:t>CCT(µm)</a:t>
                      </a:r>
                      <a:endParaRPr lang="en-US" sz="1800"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dirty="0" smtClean="0">
                          <a:solidFill>
                            <a:srgbClr val="000000"/>
                          </a:solidFill>
                          <a:latin typeface="Times New Roman"/>
                          <a:ea typeface="Calibri"/>
                          <a:cs typeface="Arial"/>
                        </a:rPr>
                        <a:t>532.6 </a:t>
                      </a:r>
                      <a:r>
                        <a:rPr lang="en-US" sz="1800" dirty="0">
                          <a:solidFill>
                            <a:srgbClr val="000000"/>
                          </a:solidFill>
                          <a:latin typeface="Times New Roman"/>
                          <a:ea typeface="MTSY"/>
                          <a:cs typeface="Arial"/>
                        </a:rPr>
                        <a:t>±</a:t>
                      </a:r>
                      <a:r>
                        <a:rPr lang="en-US" sz="1800" dirty="0">
                          <a:solidFill>
                            <a:srgbClr val="000000"/>
                          </a:solidFill>
                          <a:latin typeface="Times New Roman"/>
                          <a:ea typeface="Calibri"/>
                          <a:cs typeface="Arial"/>
                        </a:rPr>
                        <a:t> 33.3</a:t>
                      </a:r>
                      <a:endParaRPr lang="en-US" sz="1800"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dirty="0" smtClean="0">
                          <a:solidFill>
                            <a:srgbClr val="000000"/>
                          </a:solidFill>
                          <a:latin typeface="Times New Roman"/>
                          <a:ea typeface="Calibri"/>
                          <a:cs typeface="Arial"/>
                        </a:rPr>
                        <a:t>531.5 </a:t>
                      </a:r>
                      <a:r>
                        <a:rPr lang="en-US" sz="1800" dirty="0">
                          <a:solidFill>
                            <a:srgbClr val="000000"/>
                          </a:solidFill>
                          <a:latin typeface="Times New Roman"/>
                          <a:ea typeface="MTSY"/>
                          <a:cs typeface="Arial"/>
                        </a:rPr>
                        <a:t>±</a:t>
                      </a:r>
                      <a:r>
                        <a:rPr lang="en-US" sz="1800" dirty="0">
                          <a:solidFill>
                            <a:srgbClr val="000000"/>
                          </a:solidFill>
                          <a:latin typeface="Times New Roman"/>
                          <a:ea typeface="Calibri"/>
                          <a:cs typeface="Arial"/>
                        </a:rPr>
                        <a:t> 31.3</a:t>
                      </a:r>
                      <a:endParaRPr lang="en-US" sz="1800"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dirty="0" smtClean="0">
                          <a:solidFill>
                            <a:srgbClr val="000000"/>
                          </a:solidFill>
                          <a:latin typeface="Times New Roman"/>
                          <a:ea typeface="Calibri"/>
                          <a:cs typeface="Arial"/>
                        </a:rPr>
                        <a:t>531.1 </a:t>
                      </a:r>
                      <a:r>
                        <a:rPr lang="en-US" sz="1800" dirty="0">
                          <a:solidFill>
                            <a:srgbClr val="000000"/>
                          </a:solidFill>
                          <a:latin typeface="Times New Roman"/>
                          <a:ea typeface="MTSY"/>
                          <a:cs typeface="Arial"/>
                        </a:rPr>
                        <a:t>±</a:t>
                      </a:r>
                      <a:r>
                        <a:rPr lang="en-US" sz="1800" dirty="0">
                          <a:solidFill>
                            <a:srgbClr val="000000"/>
                          </a:solidFill>
                          <a:latin typeface="Times New Roman"/>
                          <a:ea typeface="Calibri"/>
                          <a:cs typeface="Arial"/>
                        </a:rPr>
                        <a:t> 31.4</a:t>
                      </a:r>
                      <a:endParaRPr lang="en-US" sz="1800" dirty="0">
                        <a:solidFill>
                          <a:srgbClr val="000000"/>
                        </a:solidFill>
                        <a:latin typeface="Calibri"/>
                        <a:ea typeface="Calibri"/>
                        <a:cs typeface="Arial"/>
                      </a:endParaRPr>
                    </a:p>
                  </a:txBody>
                  <a:tcPr marL="68580" marR="68580" marT="0" marB="0">
                    <a:lnL>
                      <a:noFill/>
                    </a:lnL>
                    <a:lnR>
                      <a:noFill/>
                    </a:lnR>
                    <a:lnT>
                      <a:noFill/>
                    </a:lnT>
                    <a:lnB>
                      <a:noFill/>
                    </a:lnB>
                  </a:tcPr>
                </a:tc>
              </a:tr>
              <a:tr h="411222">
                <a:tc>
                  <a:txBody>
                    <a:bodyPr/>
                    <a:lstStyle/>
                    <a:p>
                      <a:pPr marL="0" marR="0" algn="ctr">
                        <a:lnSpc>
                          <a:spcPct val="150000"/>
                        </a:lnSpc>
                        <a:spcBef>
                          <a:spcPts val="0"/>
                        </a:spcBef>
                        <a:spcAft>
                          <a:spcPts val="0"/>
                        </a:spcAft>
                      </a:pPr>
                      <a:r>
                        <a:rPr lang="en-US" sz="1800" b="1" dirty="0">
                          <a:solidFill>
                            <a:srgbClr val="000000"/>
                          </a:solidFill>
                          <a:latin typeface="Times New Roman"/>
                          <a:ea typeface="Calibri"/>
                          <a:cs typeface="Arial"/>
                        </a:rPr>
                        <a:t>Mean K</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43.3 </a:t>
                      </a:r>
                      <a:r>
                        <a:rPr lang="en-US" sz="1800">
                          <a:solidFill>
                            <a:srgbClr val="000000"/>
                          </a:solidFill>
                          <a:latin typeface="Times New Roman"/>
                          <a:ea typeface="MTSY"/>
                          <a:cs typeface="Arial"/>
                        </a:rPr>
                        <a:t>± </a:t>
                      </a:r>
                      <a:r>
                        <a:rPr lang="en-US" sz="1800">
                          <a:solidFill>
                            <a:srgbClr val="000000"/>
                          </a:solidFill>
                          <a:latin typeface="Times New Roman"/>
                          <a:ea typeface="Calibri"/>
                          <a:cs typeface="Arial"/>
                        </a:rPr>
                        <a:t>2.2</a:t>
                      </a:r>
                      <a:endParaRPr lang="en-US" sz="180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dirty="0">
                          <a:solidFill>
                            <a:srgbClr val="000000"/>
                          </a:solidFill>
                          <a:latin typeface="Times New Roman"/>
                          <a:ea typeface="Calibri"/>
                          <a:cs typeface="Arial"/>
                        </a:rPr>
                        <a:t>44 </a:t>
                      </a:r>
                      <a:r>
                        <a:rPr lang="en-US" sz="1800" dirty="0">
                          <a:solidFill>
                            <a:srgbClr val="000000"/>
                          </a:solidFill>
                          <a:latin typeface="Times New Roman"/>
                          <a:ea typeface="MTSY"/>
                          <a:cs typeface="Arial"/>
                        </a:rPr>
                        <a:t>± </a:t>
                      </a:r>
                      <a:r>
                        <a:rPr lang="en-US" sz="1800" dirty="0">
                          <a:solidFill>
                            <a:srgbClr val="000000"/>
                          </a:solidFill>
                          <a:latin typeface="Times New Roman"/>
                          <a:ea typeface="Calibri"/>
                          <a:cs typeface="Arial"/>
                        </a:rPr>
                        <a:t>2.1</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dirty="0">
                          <a:solidFill>
                            <a:srgbClr val="000000"/>
                          </a:solidFill>
                          <a:latin typeface="Times New Roman"/>
                          <a:ea typeface="Calibri"/>
                          <a:cs typeface="Arial"/>
                        </a:rPr>
                        <a:t>44.1 </a:t>
                      </a:r>
                      <a:r>
                        <a:rPr lang="en-US" sz="1800" dirty="0">
                          <a:solidFill>
                            <a:srgbClr val="000000"/>
                          </a:solidFill>
                          <a:latin typeface="Times New Roman"/>
                          <a:ea typeface="MTSY"/>
                          <a:cs typeface="Arial"/>
                        </a:rPr>
                        <a:t>± </a:t>
                      </a:r>
                      <a:r>
                        <a:rPr lang="en-US" sz="1800" dirty="0">
                          <a:solidFill>
                            <a:srgbClr val="000000"/>
                          </a:solidFill>
                          <a:latin typeface="Times New Roman"/>
                          <a:ea typeface="Calibri"/>
                          <a:cs typeface="Arial"/>
                        </a:rPr>
                        <a:t>2.2</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r>
              <a:tr h="415961">
                <a:tc>
                  <a:txBody>
                    <a:bodyPr/>
                    <a:lstStyle/>
                    <a:p>
                      <a:pPr marL="0" marR="0" algn="ctr">
                        <a:lnSpc>
                          <a:spcPct val="150000"/>
                        </a:lnSpc>
                        <a:spcBef>
                          <a:spcPts val="0"/>
                        </a:spcBef>
                        <a:spcAft>
                          <a:spcPts val="0"/>
                        </a:spcAft>
                      </a:pPr>
                      <a:r>
                        <a:rPr lang="en-US" sz="1800" b="1" dirty="0">
                          <a:solidFill>
                            <a:srgbClr val="000000"/>
                          </a:solidFill>
                          <a:latin typeface="Times New Roman"/>
                          <a:ea typeface="Calibri"/>
                          <a:cs typeface="Arial"/>
                        </a:rPr>
                        <a:t>IOP(mmHg)</a:t>
                      </a:r>
                      <a:endParaRPr lang="en-US" sz="1800"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13.2 ± 3.1</a:t>
                      </a:r>
                      <a:endParaRPr lang="en-US" sz="18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13 ± 2.7</a:t>
                      </a:r>
                      <a:endParaRPr lang="en-US" sz="18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dirty="0">
                          <a:solidFill>
                            <a:srgbClr val="000000"/>
                          </a:solidFill>
                          <a:latin typeface="Times New Roman"/>
                          <a:ea typeface="Calibri"/>
                          <a:cs typeface="Arial"/>
                        </a:rPr>
                        <a:t>12.9 ± 3.1</a:t>
                      </a:r>
                      <a:endParaRPr lang="en-US" sz="1800" dirty="0">
                        <a:solidFill>
                          <a:srgbClr val="000000"/>
                        </a:solidFill>
                        <a:latin typeface="Calibri"/>
                        <a:ea typeface="Calibri"/>
                        <a:cs typeface="Arial"/>
                      </a:endParaRPr>
                    </a:p>
                  </a:txBody>
                  <a:tcPr marL="68580" marR="68580" marT="0" marB="0">
                    <a:lnL>
                      <a:noFill/>
                    </a:lnL>
                    <a:lnR>
                      <a:noFill/>
                    </a:lnR>
                    <a:lnT>
                      <a:noFill/>
                    </a:lnT>
                    <a:lnB>
                      <a:noFill/>
                    </a:lnB>
                  </a:tcPr>
                </a:tc>
              </a:tr>
              <a:tr h="425651">
                <a:tc>
                  <a:txBody>
                    <a:bodyPr/>
                    <a:lstStyle/>
                    <a:p>
                      <a:pPr marL="0" marR="0" algn="ctr">
                        <a:lnSpc>
                          <a:spcPct val="150000"/>
                        </a:lnSpc>
                        <a:spcBef>
                          <a:spcPts val="0"/>
                        </a:spcBef>
                        <a:spcAft>
                          <a:spcPts val="0"/>
                        </a:spcAft>
                      </a:pPr>
                      <a:r>
                        <a:rPr lang="en-US" sz="1800" b="1" dirty="0" smtClean="0">
                          <a:solidFill>
                            <a:srgbClr val="000000"/>
                          </a:solidFill>
                          <a:latin typeface="Times New Roman"/>
                          <a:ea typeface="Calibri"/>
                          <a:cs typeface="Arial"/>
                        </a:rPr>
                        <a:t>SE(D)</a:t>
                      </a:r>
                      <a:endParaRPr lang="en-US" sz="1800"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endParaRPr lang="en-US" sz="1800" dirty="0">
                        <a:solidFill>
                          <a:srgbClr val="000000"/>
                        </a:solidFill>
                        <a:latin typeface="Times New Roman"/>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-3.74±2.9</a:t>
                      </a:r>
                      <a:endParaRPr lang="en-US" sz="18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800" dirty="0">
                          <a:solidFill>
                            <a:srgbClr val="000000"/>
                          </a:solidFill>
                          <a:latin typeface="Times New Roman"/>
                          <a:ea typeface="Calibri"/>
                          <a:cs typeface="Arial"/>
                        </a:rPr>
                        <a:t>-7.5±3.2</a:t>
                      </a:r>
                      <a:endParaRPr lang="en-US" sz="1800"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a:t>
            </a:r>
            <a:br>
              <a:rPr lang="en-US" dirty="0"/>
            </a:br>
            <a:endParaRPr lang="en-US" dirty="0"/>
          </a:p>
        </p:txBody>
      </p:sp>
      <p:sp>
        <p:nvSpPr>
          <p:cNvPr id="3" name="Content Placeholder 2"/>
          <p:cNvSpPr>
            <a:spLocks noGrp="1"/>
          </p:cNvSpPr>
          <p:nvPr>
            <p:ph idx="1"/>
          </p:nvPr>
        </p:nvSpPr>
        <p:spPr>
          <a:xfrm>
            <a:off x="457200" y="1066801"/>
            <a:ext cx="8229600" cy="1752600"/>
          </a:xfrm>
        </p:spPr>
        <p:txBody>
          <a:bodyPr>
            <a:normAutofit/>
          </a:bodyPr>
          <a:lstStyle/>
          <a:p>
            <a:r>
              <a:rPr lang="en-US" dirty="0"/>
              <a:t>A total of 2260 subjects, comprising 1041 (46%) men and 1219 (54%) women, aged 16–60 years, were recruited into the study. </a:t>
            </a:r>
          </a:p>
        </p:txBody>
      </p:sp>
      <p:graphicFrame>
        <p:nvGraphicFramePr>
          <p:cNvPr id="4" name="Table 3"/>
          <p:cNvGraphicFramePr>
            <a:graphicFrameLocks noGrp="1"/>
          </p:cNvGraphicFramePr>
          <p:nvPr/>
        </p:nvGraphicFramePr>
        <p:xfrm>
          <a:off x="762000" y="2743200"/>
          <a:ext cx="7680960" cy="3815080"/>
        </p:xfrm>
        <a:graphic>
          <a:graphicData uri="http://schemas.openxmlformats.org/drawingml/2006/table">
            <a:tbl>
              <a:tblPr/>
              <a:tblGrid>
                <a:gridCol w="1756611"/>
                <a:gridCol w="1454217"/>
                <a:gridCol w="1473467"/>
                <a:gridCol w="1479082"/>
                <a:gridCol w="1517583"/>
              </a:tblGrid>
              <a:tr h="635000">
                <a:tc gridSpan="5">
                  <a:txBody>
                    <a:bodyPr/>
                    <a:lstStyle/>
                    <a:p>
                      <a:pPr marL="0" marR="0" algn="ctr">
                        <a:lnSpc>
                          <a:spcPct val="150000"/>
                        </a:lnSpc>
                        <a:spcBef>
                          <a:spcPts val="0"/>
                        </a:spcBef>
                        <a:spcAft>
                          <a:spcPts val="0"/>
                        </a:spcAft>
                      </a:pPr>
                      <a:r>
                        <a:rPr lang="en-US" sz="2000" b="1" dirty="0">
                          <a:solidFill>
                            <a:srgbClr val="000000"/>
                          </a:solidFill>
                          <a:latin typeface="Times New Roman"/>
                          <a:ea typeface="Calibri"/>
                          <a:cs typeface="Arial"/>
                        </a:rPr>
                        <a:t>Table </a:t>
                      </a:r>
                      <a:r>
                        <a:rPr lang="en-US" sz="2000" b="1" dirty="0" smtClean="0">
                          <a:solidFill>
                            <a:srgbClr val="000000"/>
                          </a:solidFill>
                          <a:latin typeface="Times New Roman"/>
                          <a:ea typeface="Calibri"/>
                          <a:cs typeface="Arial"/>
                        </a:rPr>
                        <a:t>2 </a:t>
                      </a:r>
                      <a:r>
                        <a:rPr lang="en-US" sz="2000" b="1" dirty="0">
                          <a:solidFill>
                            <a:srgbClr val="000000"/>
                          </a:solidFill>
                          <a:latin typeface="Times New Roman"/>
                          <a:ea typeface="Calibri"/>
                          <a:cs typeface="Arial"/>
                        </a:rPr>
                        <a:t>Demographics of  the whole group for right and left eye</a:t>
                      </a:r>
                      <a:endParaRPr lang="en-US" sz="20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5000">
                <a:tc>
                  <a:txBody>
                    <a:bodyPr/>
                    <a:lstStyle/>
                    <a:p>
                      <a:pPr marL="0" marR="0" algn="just">
                        <a:lnSpc>
                          <a:spcPct val="150000"/>
                        </a:lnSpc>
                        <a:spcBef>
                          <a:spcPts val="0"/>
                        </a:spcBef>
                        <a:spcAft>
                          <a:spcPts val="0"/>
                        </a:spcAft>
                      </a:pPr>
                      <a:endParaRPr lang="en-US" sz="1100"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gridSpan="2">
                  <a:txBody>
                    <a:bodyPr/>
                    <a:lstStyle/>
                    <a:p>
                      <a:pPr marL="0" marR="0" algn="ctr">
                        <a:lnSpc>
                          <a:spcPct val="150000"/>
                        </a:lnSpc>
                        <a:spcBef>
                          <a:spcPts val="0"/>
                        </a:spcBef>
                        <a:spcAft>
                          <a:spcPts val="0"/>
                        </a:spcAft>
                      </a:pPr>
                      <a:r>
                        <a:rPr lang="en-US" sz="2800" b="1" dirty="0">
                          <a:solidFill>
                            <a:srgbClr val="000000"/>
                          </a:solidFill>
                          <a:latin typeface="Times New Roman"/>
                          <a:ea typeface="Calibri"/>
                          <a:cs typeface="Arial"/>
                        </a:rPr>
                        <a:t>Male</a:t>
                      </a:r>
                      <a:endParaRPr lang="en-US" sz="2800" b="1"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gridSpan="2">
                  <a:txBody>
                    <a:bodyPr/>
                    <a:lstStyle/>
                    <a:p>
                      <a:pPr marL="0" marR="0" algn="ctr">
                        <a:lnSpc>
                          <a:spcPct val="150000"/>
                        </a:lnSpc>
                        <a:spcBef>
                          <a:spcPts val="0"/>
                        </a:spcBef>
                        <a:spcAft>
                          <a:spcPts val="0"/>
                        </a:spcAft>
                      </a:pPr>
                      <a:r>
                        <a:rPr lang="en-US" sz="2800" b="1" dirty="0">
                          <a:solidFill>
                            <a:srgbClr val="000000"/>
                          </a:solidFill>
                          <a:latin typeface="Times New Roman"/>
                          <a:ea typeface="Calibri"/>
                          <a:cs typeface="Arial"/>
                        </a:rPr>
                        <a:t>F</a:t>
                      </a:r>
                      <a:r>
                        <a:rPr lang="en-US" sz="2800" b="1" dirty="0" smtClean="0">
                          <a:solidFill>
                            <a:srgbClr val="000000"/>
                          </a:solidFill>
                          <a:latin typeface="Times New Roman"/>
                          <a:ea typeface="Calibri"/>
                          <a:cs typeface="Arial"/>
                        </a:rPr>
                        <a:t>emale</a:t>
                      </a:r>
                      <a:endParaRPr lang="en-US" sz="2800" b="1" dirty="0">
                        <a:solidFill>
                          <a:srgbClr val="000000"/>
                        </a:solidFill>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r>
              <a:tr h="635000">
                <a:tc>
                  <a:txBody>
                    <a:bodyPr/>
                    <a:lstStyle/>
                    <a:p>
                      <a:pPr marL="0" marR="0" algn="just">
                        <a:lnSpc>
                          <a:spcPct val="150000"/>
                        </a:lnSpc>
                        <a:spcBef>
                          <a:spcPts val="0"/>
                        </a:spcBef>
                        <a:spcAft>
                          <a:spcPts val="0"/>
                        </a:spcAft>
                      </a:pPr>
                      <a:endParaRPr lang="en-US" sz="11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dirty="0">
                          <a:solidFill>
                            <a:srgbClr val="000000"/>
                          </a:solidFill>
                          <a:latin typeface="Times New Roman"/>
                          <a:ea typeface="Calibri"/>
                          <a:cs typeface="Arial"/>
                        </a:rPr>
                        <a:t>Right eye</a:t>
                      </a:r>
                      <a:endParaRPr lang="en-US" sz="1800" b="1"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dirty="0">
                          <a:solidFill>
                            <a:srgbClr val="000000"/>
                          </a:solidFill>
                          <a:latin typeface="Times New Roman"/>
                          <a:ea typeface="Calibri"/>
                          <a:cs typeface="Arial"/>
                        </a:rPr>
                        <a:t>Left eye</a:t>
                      </a:r>
                      <a:endParaRPr lang="en-US" sz="1800" b="1"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dirty="0">
                          <a:solidFill>
                            <a:srgbClr val="000000"/>
                          </a:solidFill>
                          <a:latin typeface="Times New Roman"/>
                          <a:ea typeface="Calibri"/>
                          <a:cs typeface="Arial"/>
                        </a:rPr>
                        <a:t>Right eye</a:t>
                      </a:r>
                      <a:endParaRPr lang="en-US" sz="1800" b="1"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b="1" dirty="0">
                          <a:solidFill>
                            <a:srgbClr val="000000"/>
                          </a:solidFill>
                          <a:latin typeface="Times New Roman"/>
                          <a:ea typeface="Calibri"/>
                          <a:cs typeface="Arial"/>
                        </a:rPr>
                        <a:t>Left eye</a:t>
                      </a:r>
                      <a:endParaRPr lang="en-US" sz="1800" b="1" dirty="0">
                        <a:solidFill>
                          <a:srgbClr val="000000"/>
                        </a:solidFill>
                        <a:latin typeface="Calibri"/>
                        <a:ea typeface="Calibri"/>
                        <a:cs typeface="Arial"/>
                      </a:endParaRPr>
                    </a:p>
                  </a:txBody>
                  <a:tcPr marL="68580" marR="68580" marT="0" marB="0">
                    <a:lnL>
                      <a:noFill/>
                    </a:lnL>
                    <a:lnR>
                      <a:noFill/>
                    </a:lnR>
                    <a:lnT>
                      <a:noFill/>
                    </a:lnT>
                    <a:lnB>
                      <a:noFill/>
                    </a:lnB>
                  </a:tcPr>
                </a:tc>
              </a:tr>
              <a:tr h="635000">
                <a:tc>
                  <a:txBody>
                    <a:bodyPr/>
                    <a:lstStyle/>
                    <a:p>
                      <a:pPr marL="0" marR="0" algn="ctr">
                        <a:lnSpc>
                          <a:spcPct val="150000"/>
                        </a:lnSpc>
                        <a:spcBef>
                          <a:spcPts val="0"/>
                        </a:spcBef>
                        <a:spcAft>
                          <a:spcPts val="0"/>
                        </a:spcAft>
                      </a:pPr>
                      <a:r>
                        <a:rPr lang="en-US" sz="2000" b="1" dirty="0">
                          <a:solidFill>
                            <a:srgbClr val="000000"/>
                          </a:solidFill>
                          <a:latin typeface="Times New Roman"/>
                          <a:ea typeface="Calibri"/>
                          <a:cs typeface="Arial"/>
                        </a:rPr>
                        <a:t>CCT</a:t>
                      </a:r>
                      <a:endParaRPr lang="en-US" sz="20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dirty="0" smtClean="0">
                          <a:solidFill>
                            <a:srgbClr val="000000"/>
                          </a:solidFill>
                          <a:latin typeface="Times New Roman"/>
                          <a:ea typeface="Calibri"/>
                          <a:cs typeface="Arial"/>
                        </a:rPr>
                        <a:t>531.7</a:t>
                      </a:r>
                      <a:r>
                        <a:rPr lang="en-US" sz="1800" dirty="0">
                          <a:solidFill>
                            <a:srgbClr val="000000"/>
                          </a:solidFill>
                          <a:latin typeface="Times New Roman"/>
                          <a:ea typeface="MTSY"/>
                          <a:cs typeface="Arial"/>
                        </a:rPr>
                        <a:t>± </a:t>
                      </a:r>
                      <a:r>
                        <a:rPr lang="en-US" sz="1800" dirty="0">
                          <a:solidFill>
                            <a:srgbClr val="000000"/>
                          </a:solidFill>
                          <a:latin typeface="Times New Roman"/>
                          <a:ea typeface="Calibri"/>
                          <a:cs typeface="Arial"/>
                        </a:rPr>
                        <a:t>32.33</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dirty="0" smtClean="0">
                          <a:solidFill>
                            <a:srgbClr val="000000"/>
                          </a:solidFill>
                          <a:latin typeface="Times New Roman"/>
                          <a:ea typeface="Calibri"/>
                          <a:cs typeface="Arial"/>
                        </a:rPr>
                        <a:t>532.1 </a:t>
                      </a:r>
                      <a:r>
                        <a:rPr lang="en-US" sz="1800" dirty="0">
                          <a:solidFill>
                            <a:srgbClr val="000000"/>
                          </a:solidFill>
                          <a:latin typeface="Times New Roman"/>
                          <a:ea typeface="MTSY"/>
                          <a:cs typeface="Arial"/>
                        </a:rPr>
                        <a:t>±</a:t>
                      </a:r>
                      <a:r>
                        <a:rPr lang="en-US" sz="1800" dirty="0">
                          <a:solidFill>
                            <a:srgbClr val="000000"/>
                          </a:solidFill>
                          <a:latin typeface="Times New Roman"/>
                          <a:ea typeface="Calibri"/>
                          <a:cs typeface="Arial"/>
                        </a:rPr>
                        <a:t> 33.5</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dirty="0" smtClean="0">
                          <a:solidFill>
                            <a:srgbClr val="000000"/>
                          </a:solidFill>
                          <a:latin typeface="Times New Roman"/>
                          <a:ea typeface="Calibri"/>
                          <a:cs typeface="Arial"/>
                        </a:rPr>
                        <a:t>531</a:t>
                      </a:r>
                      <a:r>
                        <a:rPr lang="en-US" sz="1800" dirty="0" smtClean="0">
                          <a:solidFill>
                            <a:srgbClr val="000000"/>
                          </a:solidFill>
                          <a:latin typeface="Times New Roman"/>
                          <a:ea typeface="MTSY"/>
                          <a:cs typeface="Arial"/>
                        </a:rPr>
                        <a:t>±</a:t>
                      </a:r>
                      <a:r>
                        <a:rPr lang="en-US" sz="1800" dirty="0" smtClean="0">
                          <a:solidFill>
                            <a:srgbClr val="000000"/>
                          </a:solidFill>
                          <a:latin typeface="Times New Roman"/>
                          <a:ea typeface="Calibri"/>
                          <a:cs typeface="Arial"/>
                        </a:rPr>
                        <a:t>35.4</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1800" dirty="0" smtClean="0">
                          <a:solidFill>
                            <a:srgbClr val="000000"/>
                          </a:solidFill>
                          <a:latin typeface="Times New Roman"/>
                          <a:ea typeface="Calibri"/>
                          <a:cs typeface="Arial"/>
                        </a:rPr>
                        <a:t>531.4.9</a:t>
                      </a:r>
                      <a:r>
                        <a:rPr lang="en-US" sz="1800" dirty="0" smtClean="0">
                          <a:solidFill>
                            <a:srgbClr val="000000"/>
                          </a:solidFill>
                          <a:latin typeface="Times New Roman"/>
                          <a:ea typeface="MTSY"/>
                          <a:cs typeface="Arial"/>
                        </a:rPr>
                        <a:t>±</a:t>
                      </a:r>
                      <a:r>
                        <a:rPr lang="en-US" sz="1800" dirty="0" smtClean="0">
                          <a:solidFill>
                            <a:srgbClr val="000000"/>
                          </a:solidFill>
                          <a:latin typeface="Times New Roman"/>
                          <a:ea typeface="Calibri"/>
                          <a:cs typeface="Arial"/>
                        </a:rPr>
                        <a:t>34.5</a:t>
                      </a:r>
                      <a:endParaRPr lang="en-US" sz="1800" dirty="0">
                        <a:solidFill>
                          <a:srgbClr val="000000"/>
                        </a:solidFill>
                        <a:latin typeface="Calibri"/>
                        <a:ea typeface="Calibri"/>
                        <a:cs typeface="Arial"/>
                      </a:endParaRPr>
                    </a:p>
                  </a:txBody>
                  <a:tcPr marL="68580" marR="68580" marT="0" marB="0">
                    <a:lnL>
                      <a:noFill/>
                    </a:lnL>
                    <a:lnR>
                      <a:noFill/>
                    </a:lnR>
                    <a:lnT>
                      <a:noFill/>
                    </a:lnT>
                    <a:lnB>
                      <a:noFill/>
                    </a:lnB>
                    <a:solidFill>
                      <a:srgbClr val="C0C0C0"/>
                    </a:solidFill>
                  </a:tcPr>
                </a:tc>
              </a:tr>
              <a:tr h="635000">
                <a:tc>
                  <a:txBody>
                    <a:bodyPr/>
                    <a:lstStyle/>
                    <a:p>
                      <a:pPr marL="0" marR="0" algn="ctr">
                        <a:lnSpc>
                          <a:spcPct val="150000"/>
                        </a:lnSpc>
                        <a:spcBef>
                          <a:spcPts val="0"/>
                        </a:spcBef>
                        <a:spcAft>
                          <a:spcPts val="0"/>
                        </a:spcAft>
                      </a:pPr>
                      <a:r>
                        <a:rPr lang="en-US" sz="2000" b="1" dirty="0">
                          <a:solidFill>
                            <a:srgbClr val="000000"/>
                          </a:solidFill>
                          <a:latin typeface="Times New Roman"/>
                          <a:ea typeface="Calibri"/>
                          <a:cs typeface="Arial"/>
                        </a:rPr>
                        <a:t>IOP</a:t>
                      </a:r>
                      <a:endParaRPr lang="en-US" sz="2000"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13.6 ± 3.5</a:t>
                      </a:r>
                      <a:endParaRPr lang="en-US" sz="18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13.4 ± 3.3</a:t>
                      </a:r>
                      <a:endParaRPr lang="en-US" sz="180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dirty="0">
                          <a:solidFill>
                            <a:srgbClr val="000000"/>
                          </a:solidFill>
                          <a:latin typeface="Times New Roman"/>
                          <a:ea typeface="Calibri"/>
                          <a:cs typeface="Arial"/>
                        </a:rPr>
                        <a:t>12.9 ± 3.2</a:t>
                      </a:r>
                      <a:endParaRPr lang="en-US" sz="1800" dirty="0">
                        <a:solidFill>
                          <a:srgbClr val="000000"/>
                        </a:solidFill>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13.1 ± 3.3</a:t>
                      </a:r>
                      <a:endParaRPr lang="en-US" sz="1800">
                        <a:solidFill>
                          <a:srgbClr val="000000"/>
                        </a:solidFill>
                        <a:latin typeface="Calibri"/>
                        <a:ea typeface="Calibri"/>
                        <a:cs typeface="Arial"/>
                      </a:endParaRPr>
                    </a:p>
                  </a:txBody>
                  <a:tcPr marL="68580" marR="68580" marT="0" marB="0">
                    <a:lnL>
                      <a:noFill/>
                    </a:lnL>
                    <a:lnR>
                      <a:noFill/>
                    </a:lnR>
                    <a:lnT>
                      <a:noFill/>
                    </a:lnT>
                    <a:lnB>
                      <a:noFill/>
                    </a:lnB>
                  </a:tcPr>
                </a:tc>
              </a:tr>
              <a:tr h="635000">
                <a:tc>
                  <a:txBody>
                    <a:bodyPr/>
                    <a:lstStyle/>
                    <a:p>
                      <a:pPr marL="0" marR="0" algn="ctr">
                        <a:lnSpc>
                          <a:spcPct val="150000"/>
                        </a:lnSpc>
                        <a:spcBef>
                          <a:spcPts val="0"/>
                        </a:spcBef>
                        <a:spcAft>
                          <a:spcPts val="0"/>
                        </a:spcAft>
                      </a:pPr>
                      <a:r>
                        <a:rPr lang="en-US" sz="2000" b="1" dirty="0">
                          <a:solidFill>
                            <a:srgbClr val="000000"/>
                          </a:solidFill>
                          <a:latin typeface="Times New Roman"/>
                          <a:ea typeface="Calibri"/>
                          <a:cs typeface="Arial"/>
                        </a:rPr>
                        <a:t>Mean K</a:t>
                      </a:r>
                      <a:endParaRPr lang="en-US" sz="2000"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42.5 </a:t>
                      </a:r>
                      <a:r>
                        <a:rPr lang="en-US" sz="1800">
                          <a:solidFill>
                            <a:srgbClr val="000000"/>
                          </a:solidFill>
                          <a:latin typeface="Times New Roman"/>
                          <a:ea typeface="MTSY"/>
                          <a:cs typeface="Arial"/>
                        </a:rPr>
                        <a:t>± </a:t>
                      </a:r>
                      <a:r>
                        <a:rPr lang="en-US" sz="1800">
                          <a:solidFill>
                            <a:srgbClr val="000000"/>
                          </a:solidFill>
                          <a:latin typeface="Times New Roman"/>
                          <a:ea typeface="Calibri"/>
                          <a:cs typeface="Arial"/>
                        </a:rPr>
                        <a:t>1.6</a:t>
                      </a:r>
                      <a:endParaRPr lang="en-US" sz="18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43.9±1.9</a:t>
                      </a:r>
                      <a:endParaRPr lang="en-US" sz="18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800">
                          <a:solidFill>
                            <a:srgbClr val="000000"/>
                          </a:solidFill>
                          <a:latin typeface="Times New Roman"/>
                          <a:ea typeface="Calibri"/>
                          <a:cs typeface="Arial"/>
                        </a:rPr>
                        <a:t>43.7 </a:t>
                      </a:r>
                      <a:r>
                        <a:rPr lang="en-US" sz="1800">
                          <a:solidFill>
                            <a:srgbClr val="000000"/>
                          </a:solidFill>
                          <a:latin typeface="Times New Roman"/>
                          <a:ea typeface="MTSY"/>
                          <a:cs typeface="Arial"/>
                        </a:rPr>
                        <a:t>± </a:t>
                      </a:r>
                      <a:r>
                        <a:rPr lang="en-US" sz="1800">
                          <a:solidFill>
                            <a:srgbClr val="000000"/>
                          </a:solidFill>
                          <a:latin typeface="Times New Roman"/>
                          <a:ea typeface="Calibri"/>
                          <a:cs typeface="Arial"/>
                        </a:rPr>
                        <a:t>1.6</a:t>
                      </a:r>
                      <a:endParaRPr lang="en-US" sz="180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800" dirty="0">
                          <a:solidFill>
                            <a:srgbClr val="000000"/>
                          </a:solidFill>
                          <a:latin typeface="Times New Roman"/>
                          <a:ea typeface="Calibri"/>
                          <a:cs typeface="Arial"/>
                        </a:rPr>
                        <a:t>43.1±2.1</a:t>
                      </a:r>
                      <a:endParaRPr lang="en-US" sz="1800" dirty="0">
                        <a:solidFill>
                          <a:srgbClr val="000000"/>
                        </a:solidFill>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ctr"/>
            <a:r>
              <a:rPr lang="en-US" sz="4000" dirty="0" smtClean="0">
                <a:solidFill>
                  <a:schemeClr val="tx1"/>
                </a:solidFill>
              </a:rPr>
              <a:t>RESULTS</a:t>
            </a:r>
            <a:endParaRPr lang="en-US" sz="4000" dirty="0">
              <a:solidFill>
                <a:schemeClr val="tx1"/>
              </a:solidFill>
            </a:endParaRPr>
          </a:p>
        </p:txBody>
      </p:sp>
      <p:sp>
        <p:nvSpPr>
          <p:cNvPr id="3" name="Content Placeholder 2"/>
          <p:cNvSpPr>
            <a:spLocks noGrp="1"/>
          </p:cNvSpPr>
          <p:nvPr>
            <p:ph idx="1"/>
          </p:nvPr>
        </p:nvSpPr>
        <p:spPr>
          <a:xfrm>
            <a:off x="457200" y="1143000"/>
            <a:ext cx="8229600" cy="5715000"/>
          </a:xfrm>
        </p:spPr>
        <p:txBody>
          <a:bodyPr>
            <a:normAutofit fontScale="85000" lnSpcReduction="20000"/>
          </a:bodyPr>
          <a:lstStyle/>
          <a:p>
            <a:r>
              <a:rPr lang="en-US" sz="2800" dirty="0" smtClean="0"/>
              <a:t>There were significant differences between CCT and gender as males showed thicker corneas than females gender (Student’s </a:t>
            </a:r>
            <a:r>
              <a:rPr lang="en-US" sz="2800" i="1" dirty="0" smtClean="0"/>
              <a:t>t</a:t>
            </a:r>
            <a:r>
              <a:rPr lang="en-US" sz="2800" dirty="0" smtClean="0"/>
              <a:t>-test, p </a:t>
            </a:r>
            <a:r>
              <a:rPr lang="en-US" sz="2800" i="1" dirty="0" smtClean="0"/>
              <a:t>&lt; </a:t>
            </a:r>
            <a:r>
              <a:rPr lang="en-US" sz="2800" dirty="0" smtClean="0"/>
              <a:t>0.05).</a:t>
            </a:r>
          </a:p>
          <a:p>
            <a:endParaRPr lang="en-US" sz="2800" dirty="0" smtClean="0"/>
          </a:p>
          <a:p>
            <a:r>
              <a:rPr lang="en-US" sz="2800" dirty="0" smtClean="0"/>
              <a:t>There was no significant differences between CCT and </a:t>
            </a:r>
            <a:r>
              <a:rPr lang="en-US" sz="2800" dirty="0" err="1" smtClean="0"/>
              <a:t>emmetropia</a:t>
            </a:r>
            <a:r>
              <a:rPr lang="en-US" sz="2800" dirty="0" smtClean="0"/>
              <a:t> and myopic subjects (Student’s </a:t>
            </a:r>
            <a:r>
              <a:rPr lang="en-US" sz="2800" i="1" dirty="0" smtClean="0"/>
              <a:t>t</a:t>
            </a:r>
            <a:r>
              <a:rPr lang="en-US" sz="2800" dirty="0" smtClean="0"/>
              <a:t>-test, p </a:t>
            </a:r>
            <a:r>
              <a:rPr lang="en-US" sz="2800" i="1" dirty="0" smtClean="0"/>
              <a:t>&gt; </a:t>
            </a:r>
            <a:r>
              <a:rPr lang="en-US" sz="2800" dirty="0" smtClean="0"/>
              <a:t>0.05).</a:t>
            </a:r>
          </a:p>
          <a:p>
            <a:pPr>
              <a:buNone/>
            </a:pPr>
            <a:endParaRPr lang="en-US" sz="2800" dirty="0" smtClean="0"/>
          </a:p>
          <a:p>
            <a:r>
              <a:rPr lang="en-US" sz="2800" dirty="0" smtClean="0"/>
              <a:t>There </a:t>
            </a:r>
            <a:r>
              <a:rPr lang="en-US" sz="2800" dirty="0"/>
              <a:t>was no statistically significant correlation between spherical equivalence and CCT (Spearman correlation test: myopia, r = 0.023, p = 0.62). For myopic patients of ≥6 D and &lt;6 D, there was still no statistically significant difference (Student’s t test, p = 0.532). </a:t>
            </a:r>
            <a:endParaRPr lang="en-US" sz="2800" dirty="0" smtClean="0"/>
          </a:p>
          <a:p>
            <a:endParaRPr lang="en-US" sz="2800" dirty="0"/>
          </a:p>
          <a:p>
            <a:r>
              <a:rPr lang="en-US" sz="2800" dirty="0"/>
              <a:t>When questioned as to systemic disorders, patients reported having Diabetes Mellitus (DM) (n=33), and  Hypertension (HT) (n=45). HT (Student’s t test, </a:t>
            </a:r>
            <a:r>
              <a:rPr lang="en-US" sz="2800" i="1" dirty="0"/>
              <a:t>p</a:t>
            </a:r>
            <a:r>
              <a:rPr lang="en-US" sz="2800" dirty="0"/>
              <a:t> = 0.945) and DM (Mann-Whitney U test, </a:t>
            </a:r>
            <a:r>
              <a:rPr lang="en-US" sz="2800" i="1" dirty="0"/>
              <a:t>p</a:t>
            </a:r>
            <a:r>
              <a:rPr lang="en-US" sz="2800" dirty="0"/>
              <a:t> = 0.294) </a:t>
            </a:r>
            <a:r>
              <a:rPr lang="en-US" sz="2800" dirty="0" smtClean="0"/>
              <a:t>did </a:t>
            </a:r>
            <a:r>
              <a:rPr lang="en-US" sz="2800" dirty="0"/>
              <a:t>not seem to affect CCT values.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04800" y="355409"/>
          <a:ext cx="8534400" cy="6449727"/>
        </p:xfrm>
        <a:graphic>
          <a:graphicData uri="http://schemas.openxmlformats.org/drawingml/2006/table">
            <a:tbl>
              <a:tblPr/>
              <a:tblGrid>
                <a:gridCol w="2133600"/>
                <a:gridCol w="2133600"/>
                <a:gridCol w="2133600"/>
                <a:gridCol w="2133600"/>
              </a:tblGrid>
              <a:tr h="1176940">
                <a:tc gridSpan="4">
                  <a:txBody>
                    <a:bodyPr/>
                    <a:lstStyle/>
                    <a:p>
                      <a:pPr marL="0" marR="0" algn="ctr">
                        <a:lnSpc>
                          <a:spcPct val="115000"/>
                        </a:lnSpc>
                        <a:spcBef>
                          <a:spcPts val="0"/>
                        </a:spcBef>
                        <a:spcAft>
                          <a:spcPts val="0"/>
                        </a:spcAft>
                      </a:pPr>
                      <a:r>
                        <a:rPr lang="en-US" sz="2400" b="1" dirty="0">
                          <a:solidFill>
                            <a:srgbClr val="000000"/>
                          </a:solidFill>
                          <a:latin typeface="CaeciliaLTStd-Heavy"/>
                          <a:ea typeface="Calibri"/>
                          <a:cs typeface="CaeciliaLTStd-Heavy"/>
                        </a:rPr>
                        <a:t>Table </a:t>
                      </a:r>
                      <a:r>
                        <a:rPr lang="en-US" sz="2400" b="1" dirty="0" smtClean="0">
                          <a:solidFill>
                            <a:srgbClr val="000000"/>
                          </a:solidFill>
                          <a:latin typeface="CaeciliaLTStd-Heavy"/>
                          <a:ea typeface="Calibri"/>
                          <a:cs typeface="CaeciliaLTStd-Heavy"/>
                        </a:rPr>
                        <a:t>3 </a:t>
                      </a:r>
                      <a:r>
                        <a:rPr lang="en-US" sz="2400" b="1" dirty="0">
                          <a:solidFill>
                            <a:srgbClr val="000000"/>
                          </a:solidFill>
                          <a:latin typeface="CaeciliaLTStd-Heavy"/>
                          <a:ea typeface="Calibri"/>
                          <a:cs typeface="CaeciliaLTStd-Heavy"/>
                        </a:rPr>
                        <a:t>Linear regression and Pearson correlation coefficient analysis for gender, age, mean K , IOP and spherical equivalence with CCT.</a:t>
                      </a:r>
                      <a:endParaRPr lang="en-US" sz="2400" b="1" dirty="0">
                        <a:solidFill>
                          <a:srgbClr val="000000"/>
                        </a:solidFill>
                        <a:latin typeface="Calibri"/>
                        <a:ea typeface="Calibri"/>
                        <a:cs typeface="Arial"/>
                      </a:endParaRPr>
                    </a:p>
                  </a:txBody>
                  <a:tcPr marL="1719" marR="17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71811">
                <a:tc>
                  <a:txBody>
                    <a:bodyPr/>
                    <a:lstStyle/>
                    <a:p>
                      <a:pPr marL="0" marR="0" algn="just">
                        <a:lnSpc>
                          <a:spcPct val="150000"/>
                        </a:lnSpc>
                        <a:spcBef>
                          <a:spcPts val="0"/>
                        </a:spcBef>
                        <a:spcAft>
                          <a:spcPts val="0"/>
                        </a:spcAft>
                      </a:pPr>
                      <a:endParaRPr lang="en-US" sz="1600">
                        <a:solidFill>
                          <a:srgbClr val="000000"/>
                        </a:solidFill>
                        <a:latin typeface="Calibri"/>
                        <a:ea typeface="Calibri"/>
                        <a:cs typeface="Arial"/>
                      </a:endParaRPr>
                    </a:p>
                  </a:txBody>
                  <a:tcPr marL="1719" marR="1719"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n-US" sz="3200" b="1" dirty="0">
                          <a:solidFill>
                            <a:srgbClr val="000000"/>
                          </a:solidFill>
                          <a:latin typeface="Times New Roman"/>
                          <a:ea typeface="CaeciliaLTStd-Roman"/>
                          <a:cs typeface="Arial"/>
                        </a:rPr>
                        <a:t>p</a:t>
                      </a:r>
                      <a:endParaRPr lang="en-US" sz="3200" b="1" dirty="0">
                        <a:solidFill>
                          <a:srgbClr val="000000"/>
                        </a:solidFill>
                        <a:latin typeface="Calibri"/>
                        <a:ea typeface="Calibri"/>
                        <a:cs typeface="Arial"/>
                      </a:endParaRPr>
                    </a:p>
                  </a:txBody>
                  <a:tcPr marL="1719" marR="1719"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n-US" sz="3200" b="1" dirty="0">
                          <a:solidFill>
                            <a:srgbClr val="000000"/>
                          </a:solidFill>
                          <a:latin typeface="Times New Roman"/>
                          <a:ea typeface="Calibri"/>
                          <a:cs typeface="Arial"/>
                        </a:rPr>
                        <a:t>R</a:t>
                      </a:r>
                      <a:endParaRPr lang="en-US" sz="3200" b="1" dirty="0">
                        <a:solidFill>
                          <a:srgbClr val="000000"/>
                        </a:solidFill>
                        <a:latin typeface="Calibri"/>
                        <a:ea typeface="Calibri"/>
                        <a:cs typeface="Arial"/>
                      </a:endParaRPr>
                    </a:p>
                  </a:txBody>
                  <a:tcPr marL="1719" marR="1719"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lnSpc>
                          <a:spcPct val="150000"/>
                        </a:lnSpc>
                        <a:spcBef>
                          <a:spcPts val="0"/>
                        </a:spcBef>
                        <a:spcAft>
                          <a:spcPts val="0"/>
                        </a:spcAft>
                      </a:pPr>
                      <a:r>
                        <a:rPr lang="en-US" sz="3200" b="1" dirty="0">
                          <a:solidFill>
                            <a:srgbClr val="000000"/>
                          </a:solidFill>
                          <a:latin typeface="Times New Roman"/>
                          <a:ea typeface="Calibri"/>
                          <a:cs typeface="Arial"/>
                        </a:rPr>
                        <a:t>R</a:t>
                      </a:r>
                      <a:r>
                        <a:rPr lang="en-US" sz="3200" b="1" baseline="30000" dirty="0">
                          <a:solidFill>
                            <a:srgbClr val="000000"/>
                          </a:solidFill>
                          <a:latin typeface="Times New Roman"/>
                          <a:ea typeface="Calibri"/>
                          <a:cs typeface="Arial"/>
                        </a:rPr>
                        <a:t>2</a:t>
                      </a:r>
                      <a:endParaRPr lang="en-US" sz="3200" b="1" dirty="0">
                        <a:solidFill>
                          <a:srgbClr val="000000"/>
                        </a:solidFill>
                        <a:latin typeface="Calibri"/>
                        <a:ea typeface="Calibri"/>
                        <a:cs typeface="Arial"/>
                      </a:endParaRPr>
                    </a:p>
                  </a:txBody>
                  <a:tcPr marL="1719" marR="1719"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671811">
                <a:tc>
                  <a:txBody>
                    <a:bodyPr/>
                    <a:lstStyle/>
                    <a:p>
                      <a:pPr marL="0" marR="0" algn="ctr">
                        <a:lnSpc>
                          <a:spcPct val="150000"/>
                        </a:lnSpc>
                        <a:spcBef>
                          <a:spcPts val="0"/>
                        </a:spcBef>
                        <a:spcAft>
                          <a:spcPts val="0"/>
                        </a:spcAft>
                      </a:pPr>
                      <a:r>
                        <a:rPr lang="en-US" sz="2400" b="1" dirty="0">
                          <a:solidFill>
                            <a:srgbClr val="000000"/>
                          </a:solidFill>
                          <a:latin typeface="Times New Roman"/>
                          <a:ea typeface="Calibri"/>
                          <a:cs typeface="Arial"/>
                        </a:rPr>
                        <a:t>Gender</a:t>
                      </a:r>
                      <a:endParaRPr lang="en-US" sz="2400" dirty="0">
                        <a:solidFill>
                          <a:srgbClr val="000000"/>
                        </a:solidFill>
                        <a:latin typeface="Calibri"/>
                        <a:ea typeface="Calibri"/>
                        <a:cs typeface="Arial"/>
                      </a:endParaRPr>
                    </a:p>
                  </a:txBody>
                  <a:tcPr marL="1719" marR="1719" marT="0" marB="0">
                    <a:lnL>
                      <a:noFill/>
                    </a:lnL>
                    <a:lnR>
                      <a:noFill/>
                    </a:lnR>
                    <a:lnT>
                      <a:noFill/>
                    </a:lnT>
                    <a:lnB>
                      <a:noFill/>
                    </a:lnB>
                  </a:tcPr>
                </a:tc>
                <a:tc>
                  <a:txBody>
                    <a:bodyPr/>
                    <a:lstStyle/>
                    <a:p>
                      <a:pPr marL="0" marR="0" algn="ctr">
                        <a:lnSpc>
                          <a:spcPct val="150000"/>
                        </a:lnSpc>
                        <a:spcBef>
                          <a:spcPts val="0"/>
                        </a:spcBef>
                        <a:spcAft>
                          <a:spcPts val="0"/>
                        </a:spcAft>
                      </a:pPr>
                      <a:r>
                        <a:rPr lang="en-US" sz="2000">
                          <a:solidFill>
                            <a:srgbClr val="000000"/>
                          </a:solidFill>
                          <a:latin typeface="Times New Roman"/>
                          <a:ea typeface="Calibri"/>
                          <a:cs typeface="Arial"/>
                        </a:rPr>
                        <a:t>0.04</a:t>
                      </a:r>
                      <a:endParaRPr lang="en-US" sz="2000">
                        <a:solidFill>
                          <a:srgbClr val="000000"/>
                        </a:solidFill>
                        <a:latin typeface="Calibri"/>
                        <a:ea typeface="Calibri"/>
                        <a:cs typeface="Arial"/>
                      </a:endParaRPr>
                    </a:p>
                  </a:txBody>
                  <a:tcPr marL="1719" marR="1719" marT="0" marB="0">
                    <a:lnL>
                      <a:noFill/>
                    </a:lnL>
                    <a:lnR>
                      <a:noFill/>
                    </a:lnR>
                    <a:lnT>
                      <a:noFill/>
                    </a:lnT>
                    <a:lnB>
                      <a:noFill/>
                    </a:lnB>
                  </a:tcPr>
                </a:tc>
                <a:tc>
                  <a:txBody>
                    <a:bodyPr/>
                    <a:lstStyle/>
                    <a:p>
                      <a:pPr marL="0" marR="0" algn="ctr">
                        <a:lnSpc>
                          <a:spcPct val="150000"/>
                        </a:lnSpc>
                        <a:spcBef>
                          <a:spcPts val="0"/>
                        </a:spcBef>
                        <a:spcAft>
                          <a:spcPts val="0"/>
                        </a:spcAft>
                      </a:pPr>
                      <a:r>
                        <a:rPr lang="en-US" sz="2000" dirty="0">
                          <a:solidFill>
                            <a:srgbClr val="000000"/>
                          </a:solidFill>
                          <a:latin typeface="Times New Roman"/>
                          <a:ea typeface="Calibri"/>
                          <a:cs typeface="Arial"/>
                        </a:rPr>
                        <a:t>0.014</a:t>
                      </a:r>
                      <a:endParaRPr lang="en-US" sz="2000" dirty="0">
                        <a:solidFill>
                          <a:srgbClr val="000000"/>
                        </a:solidFill>
                        <a:latin typeface="Calibri"/>
                        <a:ea typeface="Calibri"/>
                        <a:cs typeface="Arial"/>
                      </a:endParaRPr>
                    </a:p>
                  </a:txBody>
                  <a:tcPr marL="1719" marR="1719" marT="0" marB="0">
                    <a:lnL>
                      <a:noFill/>
                    </a:lnL>
                    <a:lnR>
                      <a:noFill/>
                    </a:lnR>
                    <a:lnT>
                      <a:noFill/>
                    </a:lnT>
                    <a:lnB>
                      <a:noFill/>
                    </a:lnB>
                  </a:tcPr>
                </a:tc>
                <a:tc>
                  <a:txBody>
                    <a:bodyPr/>
                    <a:lstStyle/>
                    <a:p>
                      <a:pPr marL="0" marR="0" algn="ctr">
                        <a:lnSpc>
                          <a:spcPct val="150000"/>
                        </a:lnSpc>
                        <a:spcBef>
                          <a:spcPts val="0"/>
                        </a:spcBef>
                        <a:spcAft>
                          <a:spcPts val="0"/>
                        </a:spcAft>
                      </a:pPr>
                      <a:r>
                        <a:rPr lang="en-US" sz="2000">
                          <a:solidFill>
                            <a:srgbClr val="000000"/>
                          </a:solidFill>
                          <a:latin typeface="Times New Roman"/>
                          <a:ea typeface="Calibri"/>
                          <a:cs typeface="Arial"/>
                        </a:rPr>
                        <a:t>0.001</a:t>
                      </a:r>
                      <a:endParaRPr lang="en-US" sz="2000">
                        <a:solidFill>
                          <a:srgbClr val="000000"/>
                        </a:solidFill>
                        <a:latin typeface="Calibri"/>
                        <a:ea typeface="Calibri"/>
                        <a:cs typeface="Arial"/>
                      </a:endParaRPr>
                    </a:p>
                  </a:txBody>
                  <a:tcPr marL="1719" marR="1719" marT="0" marB="0">
                    <a:lnL>
                      <a:noFill/>
                    </a:lnL>
                    <a:lnR>
                      <a:noFill/>
                    </a:lnR>
                    <a:lnT>
                      <a:noFill/>
                    </a:lnT>
                    <a:lnB>
                      <a:noFill/>
                    </a:lnB>
                  </a:tcPr>
                </a:tc>
              </a:tr>
              <a:tr h="671811">
                <a:tc>
                  <a:txBody>
                    <a:bodyPr/>
                    <a:lstStyle/>
                    <a:p>
                      <a:pPr marL="0" marR="0" algn="ctr">
                        <a:lnSpc>
                          <a:spcPct val="150000"/>
                        </a:lnSpc>
                        <a:spcBef>
                          <a:spcPts val="0"/>
                        </a:spcBef>
                        <a:spcAft>
                          <a:spcPts val="0"/>
                        </a:spcAft>
                      </a:pPr>
                      <a:r>
                        <a:rPr lang="en-US" sz="2400" b="1" dirty="0">
                          <a:solidFill>
                            <a:srgbClr val="000000"/>
                          </a:solidFill>
                          <a:latin typeface="Times New Roman"/>
                          <a:ea typeface="Calibri"/>
                          <a:cs typeface="Arial"/>
                        </a:rPr>
                        <a:t>Age</a:t>
                      </a:r>
                      <a:endParaRPr lang="en-US" sz="2400" dirty="0">
                        <a:solidFill>
                          <a:srgbClr val="000000"/>
                        </a:solidFill>
                        <a:latin typeface="Calibri"/>
                        <a:ea typeface="Calibri"/>
                        <a:cs typeface="Arial"/>
                      </a:endParaRPr>
                    </a:p>
                  </a:txBody>
                  <a:tcPr marL="1719" marR="1719"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2000">
                          <a:solidFill>
                            <a:srgbClr val="000000"/>
                          </a:solidFill>
                          <a:latin typeface="Times New Roman"/>
                          <a:ea typeface="Calibri"/>
                          <a:cs typeface="Arial"/>
                        </a:rPr>
                        <a:t>0.045</a:t>
                      </a:r>
                      <a:endParaRPr lang="en-US" sz="2000">
                        <a:solidFill>
                          <a:srgbClr val="000000"/>
                        </a:solidFill>
                        <a:latin typeface="Calibri"/>
                        <a:ea typeface="Calibri"/>
                        <a:cs typeface="Arial"/>
                      </a:endParaRPr>
                    </a:p>
                  </a:txBody>
                  <a:tcPr marL="1719" marR="1719"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2000" dirty="0">
                          <a:solidFill>
                            <a:srgbClr val="000000"/>
                          </a:solidFill>
                          <a:latin typeface="Times New Roman"/>
                          <a:ea typeface="Calibri"/>
                          <a:cs typeface="Arial"/>
                        </a:rPr>
                        <a:t>-0.073</a:t>
                      </a:r>
                      <a:endParaRPr lang="en-US" sz="2000" dirty="0">
                        <a:solidFill>
                          <a:srgbClr val="000000"/>
                        </a:solidFill>
                        <a:latin typeface="Calibri"/>
                        <a:ea typeface="Calibri"/>
                        <a:cs typeface="Arial"/>
                      </a:endParaRPr>
                    </a:p>
                  </a:txBody>
                  <a:tcPr marL="1719" marR="1719"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2000">
                          <a:solidFill>
                            <a:srgbClr val="000000"/>
                          </a:solidFill>
                          <a:latin typeface="Times New Roman"/>
                          <a:ea typeface="Calibri"/>
                          <a:cs typeface="Arial"/>
                        </a:rPr>
                        <a:t>0.003</a:t>
                      </a:r>
                      <a:endParaRPr lang="en-US" sz="2000">
                        <a:solidFill>
                          <a:srgbClr val="000000"/>
                        </a:solidFill>
                        <a:latin typeface="Calibri"/>
                        <a:ea typeface="Calibri"/>
                        <a:cs typeface="Arial"/>
                      </a:endParaRPr>
                    </a:p>
                  </a:txBody>
                  <a:tcPr marL="1719" marR="1719" marT="0" marB="0">
                    <a:lnL>
                      <a:noFill/>
                    </a:lnL>
                    <a:lnR>
                      <a:noFill/>
                    </a:lnR>
                    <a:lnT>
                      <a:noFill/>
                    </a:lnT>
                    <a:lnB>
                      <a:noFill/>
                    </a:lnB>
                    <a:solidFill>
                      <a:srgbClr val="C0C0C0"/>
                    </a:solidFill>
                  </a:tcPr>
                </a:tc>
              </a:tr>
              <a:tr h="671811">
                <a:tc>
                  <a:txBody>
                    <a:bodyPr/>
                    <a:lstStyle/>
                    <a:p>
                      <a:pPr marL="0" marR="0" algn="ctr">
                        <a:lnSpc>
                          <a:spcPct val="150000"/>
                        </a:lnSpc>
                        <a:spcBef>
                          <a:spcPts val="0"/>
                        </a:spcBef>
                        <a:spcAft>
                          <a:spcPts val="0"/>
                        </a:spcAft>
                      </a:pPr>
                      <a:r>
                        <a:rPr lang="en-US" sz="2400" b="1" dirty="0">
                          <a:solidFill>
                            <a:srgbClr val="000000"/>
                          </a:solidFill>
                          <a:latin typeface="Times New Roman"/>
                          <a:ea typeface="Calibri"/>
                          <a:cs typeface="Arial"/>
                        </a:rPr>
                        <a:t>Mean K</a:t>
                      </a:r>
                      <a:endParaRPr lang="en-US" sz="2400" dirty="0">
                        <a:solidFill>
                          <a:srgbClr val="000000"/>
                        </a:solidFill>
                        <a:latin typeface="Calibri"/>
                        <a:ea typeface="Calibri"/>
                        <a:cs typeface="Arial"/>
                      </a:endParaRPr>
                    </a:p>
                  </a:txBody>
                  <a:tcPr marL="1719" marR="1719" marT="0" marB="0">
                    <a:lnL>
                      <a:noFill/>
                    </a:lnL>
                    <a:lnR>
                      <a:noFill/>
                    </a:lnR>
                    <a:lnT>
                      <a:noFill/>
                    </a:lnT>
                    <a:lnB>
                      <a:noFill/>
                    </a:lnB>
                  </a:tcPr>
                </a:tc>
                <a:tc>
                  <a:txBody>
                    <a:bodyPr/>
                    <a:lstStyle/>
                    <a:p>
                      <a:pPr marL="0" marR="0" algn="ctr">
                        <a:lnSpc>
                          <a:spcPct val="150000"/>
                        </a:lnSpc>
                        <a:spcBef>
                          <a:spcPts val="0"/>
                        </a:spcBef>
                        <a:spcAft>
                          <a:spcPts val="0"/>
                        </a:spcAft>
                      </a:pPr>
                      <a:r>
                        <a:rPr lang="en-US" sz="2000">
                          <a:solidFill>
                            <a:srgbClr val="000000"/>
                          </a:solidFill>
                          <a:latin typeface="Times New Roman"/>
                          <a:ea typeface="Calibri"/>
                          <a:cs typeface="Arial"/>
                        </a:rPr>
                        <a:t>0.00</a:t>
                      </a:r>
                      <a:endParaRPr lang="en-US" sz="2000">
                        <a:solidFill>
                          <a:srgbClr val="000000"/>
                        </a:solidFill>
                        <a:latin typeface="Calibri"/>
                        <a:ea typeface="Calibri"/>
                        <a:cs typeface="Arial"/>
                      </a:endParaRPr>
                    </a:p>
                  </a:txBody>
                  <a:tcPr marL="1719" marR="1719" marT="0" marB="0">
                    <a:lnL>
                      <a:noFill/>
                    </a:lnL>
                    <a:lnR>
                      <a:noFill/>
                    </a:lnR>
                    <a:lnT>
                      <a:noFill/>
                    </a:lnT>
                    <a:lnB>
                      <a:noFill/>
                    </a:lnB>
                  </a:tcPr>
                </a:tc>
                <a:tc>
                  <a:txBody>
                    <a:bodyPr/>
                    <a:lstStyle/>
                    <a:p>
                      <a:pPr marL="0" marR="0" algn="ctr">
                        <a:lnSpc>
                          <a:spcPct val="150000"/>
                        </a:lnSpc>
                        <a:spcBef>
                          <a:spcPts val="0"/>
                        </a:spcBef>
                        <a:spcAft>
                          <a:spcPts val="0"/>
                        </a:spcAft>
                      </a:pPr>
                      <a:r>
                        <a:rPr lang="en-US" sz="2000" dirty="0">
                          <a:solidFill>
                            <a:srgbClr val="000000"/>
                          </a:solidFill>
                          <a:latin typeface="Times New Roman"/>
                          <a:ea typeface="Calibri"/>
                          <a:cs typeface="Arial"/>
                        </a:rPr>
                        <a:t>0.139</a:t>
                      </a:r>
                      <a:endParaRPr lang="en-US" sz="2000" dirty="0">
                        <a:solidFill>
                          <a:srgbClr val="000000"/>
                        </a:solidFill>
                        <a:latin typeface="Calibri"/>
                        <a:ea typeface="Calibri"/>
                        <a:cs typeface="Arial"/>
                      </a:endParaRPr>
                    </a:p>
                  </a:txBody>
                  <a:tcPr marL="1719" marR="1719" marT="0" marB="0">
                    <a:lnL>
                      <a:noFill/>
                    </a:lnL>
                    <a:lnR>
                      <a:noFill/>
                    </a:lnR>
                    <a:lnT>
                      <a:noFill/>
                    </a:lnT>
                    <a:lnB>
                      <a:noFill/>
                    </a:lnB>
                  </a:tcPr>
                </a:tc>
                <a:tc>
                  <a:txBody>
                    <a:bodyPr/>
                    <a:lstStyle/>
                    <a:p>
                      <a:pPr marL="0" marR="0" algn="ctr">
                        <a:lnSpc>
                          <a:spcPct val="150000"/>
                        </a:lnSpc>
                        <a:spcBef>
                          <a:spcPts val="0"/>
                        </a:spcBef>
                        <a:spcAft>
                          <a:spcPts val="0"/>
                        </a:spcAft>
                      </a:pPr>
                      <a:r>
                        <a:rPr lang="en-US" sz="2000" dirty="0">
                          <a:solidFill>
                            <a:srgbClr val="000000"/>
                          </a:solidFill>
                          <a:latin typeface="Times New Roman"/>
                          <a:ea typeface="Calibri"/>
                          <a:cs typeface="Arial"/>
                        </a:rPr>
                        <a:t>0.002</a:t>
                      </a:r>
                      <a:endParaRPr lang="en-US" sz="2000" dirty="0">
                        <a:solidFill>
                          <a:srgbClr val="000000"/>
                        </a:solidFill>
                        <a:latin typeface="Calibri"/>
                        <a:ea typeface="Calibri"/>
                        <a:cs typeface="Arial"/>
                      </a:endParaRPr>
                    </a:p>
                  </a:txBody>
                  <a:tcPr marL="1719" marR="1719" marT="0" marB="0">
                    <a:lnL>
                      <a:noFill/>
                    </a:lnL>
                    <a:lnR>
                      <a:noFill/>
                    </a:lnR>
                    <a:lnT>
                      <a:noFill/>
                    </a:lnT>
                    <a:lnB>
                      <a:noFill/>
                    </a:lnB>
                  </a:tcPr>
                </a:tc>
              </a:tr>
              <a:tr h="671811">
                <a:tc>
                  <a:txBody>
                    <a:bodyPr/>
                    <a:lstStyle/>
                    <a:p>
                      <a:pPr marL="0" marR="0" algn="ctr">
                        <a:lnSpc>
                          <a:spcPct val="150000"/>
                        </a:lnSpc>
                        <a:spcBef>
                          <a:spcPts val="0"/>
                        </a:spcBef>
                        <a:spcAft>
                          <a:spcPts val="0"/>
                        </a:spcAft>
                      </a:pPr>
                      <a:r>
                        <a:rPr lang="en-US" sz="2400" b="1" dirty="0">
                          <a:solidFill>
                            <a:srgbClr val="000000"/>
                          </a:solidFill>
                          <a:latin typeface="Times New Roman"/>
                          <a:ea typeface="Calibri"/>
                          <a:cs typeface="Arial"/>
                        </a:rPr>
                        <a:t>IOP</a:t>
                      </a:r>
                      <a:endParaRPr lang="en-US" sz="2400" dirty="0">
                        <a:solidFill>
                          <a:srgbClr val="000000"/>
                        </a:solidFill>
                        <a:latin typeface="Calibri"/>
                        <a:ea typeface="Calibri"/>
                        <a:cs typeface="Arial"/>
                      </a:endParaRPr>
                    </a:p>
                  </a:txBody>
                  <a:tcPr marL="1719" marR="1719"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2000">
                          <a:solidFill>
                            <a:srgbClr val="000000"/>
                          </a:solidFill>
                          <a:latin typeface="Times New Roman"/>
                          <a:ea typeface="Calibri"/>
                          <a:cs typeface="Arial"/>
                        </a:rPr>
                        <a:t>0.00</a:t>
                      </a:r>
                      <a:endParaRPr lang="en-US" sz="2000">
                        <a:solidFill>
                          <a:srgbClr val="000000"/>
                        </a:solidFill>
                        <a:latin typeface="Calibri"/>
                        <a:ea typeface="Calibri"/>
                        <a:cs typeface="Arial"/>
                      </a:endParaRPr>
                    </a:p>
                  </a:txBody>
                  <a:tcPr marL="1719" marR="1719"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2000">
                          <a:solidFill>
                            <a:srgbClr val="000000"/>
                          </a:solidFill>
                          <a:latin typeface="Times New Roman"/>
                          <a:ea typeface="Calibri"/>
                          <a:cs typeface="Arial"/>
                        </a:rPr>
                        <a:t>0.39</a:t>
                      </a:r>
                      <a:endParaRPr lang="en-US" sz="2000">
                        <a:solidFill>
                          <a:srgbClr val="000000"/>
                        </a:solidFill>
                        <a:latin typeface="Calibri"/>
                        <a:ea typeface="Calibri"/>
                        <a:cs typeface="Arial"/>
                      </a:endParaRPr>
                    </a:p>
                  </a:txBody>
                  <a:tcPr marL="1719" marR="1719" marT="0" marB="0">
                    <a:lnL>
                      <a:noFill/>
                    </a:lnL>
                    <a:lnR>
                      <a:noFill/>
                    </a:lnR>
                    <a:lnT>
                      <a:noFill/>
                    </a:lnT>
                    <a:lnB>
                      <a:noFill/>
                    </a:lnB>
                    <a:solidFill>
                      <a:srgbClr val="C0C0C0"/>
                    </a:solidFill>
                  </a:tcPr>
                </a:tc>
                <a:tc>
                  <a:txBody>
                    <a:bodyPr/>
                    <a:lstStyle/>
                    <a:p>
                      <a:pPr marL="0" marR="0" algn="ctr">
                        <a:lnSpc>
                          <a:spcPct val="150000"/>
                        </a:lnSpc>
                        <a:spcBef>
                          <a:spcPts val="0"/>
                        </a:spcBef>
                        <a:spcAft>
                          <a:spcPts val="0"/>
                        </a:spcAft>
                      </a:pPr>
                      <a:r>
                        <a:rPr lang="en-US" sz="2000" dirty="0">
                          <a:solidFill>
                            <a:srgbClr val="000000"/>
                          </a:solidFill>
                          <a:latin typeface="Times New Roman"/>
                          <a:ea typeface="Calibri"/>
                          <a:cs typeface="Arial"/>
                        </a:rPr>
                        <a:t>0.14</a:t>
                      </a:r>
                      <a:endParaRPr lang="en-US" sz="2000" dirty="0">
                        <a:solidFill>
                          <a:srgbClr val="000000"/>
                        </a:solidFill>
                        <a:latin typeface="Calibri"/>
                        <a:ea typeface="Calibri"/>
                        <a:cs typeface="Arial"/>
                      </a:endParaRPr>
                    </a:p>
                  </a:txBody>
                  <a:tcPr marL="1719" marR="1719" marT="0" marB="0">
                    <a:lnL>
                      <a:noFill/>
                    </a:lnL>
                    <a:lnR>
                      <a:noFill/>
                    </a:lnR>
                    <a:lnT>
                      <a:noFill/>
                    </a:lnT>
                    <a:lnB>
                      <a:noFill/>
                    </a:lnB>
                    <a:solidFill>
                      <a:srgbClr val="C0C0C0"/>
                    </a:solidFill>
                  </a:tcPr>
                </a:tc>
              </a:tr>
              <a:tr h="989984">
                <a:tc>
                  <a:txBody>
                    <a:bodyPr/>
                    <a:lstStyle/>
                    <a:p>
                      <a:pPr marL="0" marR="0" algn="ctr">
                        <a:lnSpc>
                          <a:spcPct val="150000"/>
                        </a:lnSpc>
                        <a:spcBef>
                          <a:spcPts val="0"/>
                        </a:spcBef>
                        <a:spcAft>
                          <a:spcPts val="0"/>
                        </a:spcAft>
                      </a:pPr>
                      <a:r>
                        <a:rPr lang="en-US" sz="2400" b="1" dirty="0">
                          <a:solidFill>
                            <a:srgbClr val="000000"/>
                          </a:solidFill>
                          <a:latin typeface="Times New Roman"/>
                          <a:ea typeface="Calibri"/>
                          <a:cs typeface="Arial"/>
                        </a:rPr>
                        <a:t>Spherical equivalent</a:t>
                      </a:r>
                      <a:endParaRPr lang="en-US" sz="2400" dirty="0">
                        <a:solidFill>
                          <a:srgbClr val="000000"/>
                        </a:solidFill>
                        <a:latin typeface="Calibri"/>
                        <a:ea typeface="Calibri"/>
                        <a:cs typeface="Arial"/>
                      </a:endParaRPr>
                    </a:p>
                  </a:txBody>
                  <a:tcPr marL="1719" marR="1719" marT="0" marB="0">
                    <a:lnL>
                      <a:noFill/>
                    </a:lnL>
                    <a:lnR>
                      <a:noFill/>
                    </a:lnR>
                    <a:lnT>
                      <a:noFill/>
                    </a:lnT>
                    <a:lnB>
                      <a:noFill/>
                    </a:lnB>
                  </a:tcPr>
                </a:tc>
                <a:tc>
                  <a:txBody>
                    <a:bodyPr/>
                    <a:lstStyle/>
                    <a:p>
                      <a:pPr marL="0" marR="0" algn="ctr">
                        <a:lnSpc>
                          <a:spcPct val="150000"/>
                        </a:lnSpc>
                        <a:spcBef>
                          <a:spcPts val="0"/>
                        </a:spcBef>
                        <a:spcAft>
                          <a:spcPts val="0"/>
                        </a:spcAft>
                      </a:pPr>
                      <a:r>
                        <a:rPr lang="en-US" sz="2000">
                          <a:solidFill>
                            <a:srgbClr val="000000"/>
                          </a:solidFill>
                          <a:latin typeface="Times New Roman"/>
                          <a:ea typeface="Calibri"/>
                          <a:cs typeface="Arial"/>
                        </a:rPr>
                        <a:t>0.62</a:t>
                      </a:r>
                      <a:endParaRPr lang="en-US" sz="2000">
                        <a:solidFill>
                          <a:srgbClr val="000000"/>
                        </a:solidFill>
                        <a:latin typeface="Calibri"/>
                        <a:ea typeface="Calibri"/>
                        <a:cs typeface="Arial"/>
                      </a:endParaRPr>
                    </a:p>
                  </a:txBody>
                  <a:tcPr marL="1719" marR="1719" marT="0" marB="0">
                    <a:lnL>
                      <a:noFill/>
                    </a:lnL>
                    <a:lnR>
                      <a:noFill/>
                    </a:lnR>
                    <a:lnT>
                      <a:noFill/>
                    </a:lnT>
                    <a:lnB>
                      <a:noFill/>
                    </a:lnB>
                  </a:tcPr>
                </a:tc>
                <a:tc>
                  <a:txBody>
                    <a:bodyPr/>
                    <a:lstStyle/>
                    <a:p>
                      <a:pPr marL="0" marR="0" algn="ctr">
                        <a:lnSpc>
                          <a:spcPct val="150000"/>
                        </a:lnSpc>
                        <a:spcBef>
                          <a:spcPts val="0"/>
                        </a:spcBef>
                        <a:spcAft>
                          <a:spcPts val="0"/>
                        </a:spcAft>
                      </a:pPr>
                      <a:r>
                        <a:rPr lang="en-US" sz="2000">
                          <a:solidFill>
                            <a:srgbClr val="000000"/>
                          </a:solidFill>
                          <a:latin typeface="Times New Roman"/>
                          <a:ea typeface="Calibri"/>
                          <a:cs typeface="Arial"/>
                        </a:rPr>
                        <a:t>0.023</a:t>
                      </a:r>
                      <a:endParaRPr lang="en-US" sz="2000">
                        <a:solidFill>
                          <a:srgbClr val="000000"/>
                        </a:solidFill>
                        <a:latin typeface="Calibri"/>
                        <a:ea typeface="Calibri"/>
                        <a:cs typeface="Arial"/>
                      </a:endParaRPr>
                    </a:p>
                  </a:txBody>
                  <a:tcPr marL="1719" marR="1719" marT="0" marB="0">
                    <a:lnL>
                      <a:noFill/>
                    </a:lnL>
                    <a:lnR>
                      <a:noFill/>
                    </a:lnR>
                    <a:lnT>
                      <a:noFill/>
                    </a:lnT>
                    <a:lnB>
                      <a:noFill/>
                    </a:lnB>
                  </a:tcPr>
                </a:tc>
                <a:tc>
                  <a:txBody>
                    <a:bodyPr/>
                    <a:lstStyle/>
                    <a:p>
                      <a:pPr marL="0" marR="0" algn="ctr">
                        <a:lnSpc>
                          <a:spcPct val="150000"/>
                        </a:lnSpc>
                        <a:spcBef>
                          <a:spcPts val="0"/>
                        </a:spcBef>
                        <a:spcAft>
                          <a:spcPts val="0"/>
                        </a:spcAft>
                      </a:pPr>
                      <a:r>
                        <a:rPr lang="en-US" sz="2000" dirty="0">
                          <a:solidFill>
                            <a:srgbClr val="000000"/>
                          </a:solidFill>
                          <a:latin typeface="Times New Roman"/>
                          <a:ea typeface="Calibri"/>
                          <a:cs typeface="Arial"/>
                        </a:rPr>
                        <a:t>0.51</a:t>
                      </a:r>
                      <a:endParaRPr lang="en-US" sz="2000" dirty="0">
                        <a:solidFill>
                          <a:srgbClr val="000000"/>
                        </a:solidFill>
                        <a:latin typeface="Calibri"/>
                        <a:ea typeface="Calibri"/>
                        <a:cs typeface="Arial"/>
                      </a:endParaRPr>
                    </a:p>
                  </a:txBody>
                  <a:tcPr marL="1719" marR="1719" marT="0" marB="0">
                    <a:lnL>
                      <a:noFill/>
                    </a:lnL>
                    <a:lnR>
                      <a:noFill/>
                    </a:lnR>
                    <a:lnT>
                      <a:noFill/>
                    </a:lnT>
                    <a:lnB>
                      <a:noFill/>
                    </a:lnB>
                  </a:tcPr>
                </a:tc>
              </a:tr>
              <a:tr h="671811">
                <a:tc gridSpan="4">
                  <a:txBody>
                    <a:bodyPr/>
                    <a:lstStyle/>
                    <a:p>
                      <a:pPr marL="0" marR="0" algn="ctr">
                        <a:lnSpc>
                          <a:spcPct val="150000"/>
                        </a:lnSpc>
                        <a:spcBef>
                          <a:spcPts val="0"/>
                        </a:spcBef>
                        <a:spcAft>
                          <a:spcPts val="0"/>
                        </a:spcAft>
                      </a:pPr>
                      <a:r>
                        <a:rPr lang="en-US" sz="1600" b="1" dirty="0">
                          <a:solidFill>
                            <a:srgbClr val="000000"/>
                          </a:solidFill>
                          <a:latin typeface="Times New Roman"/>
                          <a:ea typeface="Calibri"/>
                          <a:cs typeface="Arial"/>
                        </a:rPr>
                        <a:t>A </a:t>
                      </a:r>
                      <a:r>
                        <a:rPr lang="en-US" sz="1600" b="1" i="1" dirty="0">
                          <a:solidFill>
                            <a:srgbClr val="000000"/>
                          </a:solidFill>
                          <a:latin typeface="Times New Roman"/>
                          <a:ea typeface="Calibri"/>
                          <a:cs typeface="Arial"/>
                        </a:rPr>
                        <a:t>p</a:t>
                      </a:r>
                      <a:r>
                        <a:rPr lang="en-US" sz="1600" b="1" dirty="0">
                          <a:solidFill>
                            <a:srgbClr val="000000"/>
                          </a:solidFill>
                          <a:latin typeface="Times New Roman"/>
                          <a:ea typeface="Calibri"/>
                          <a:cs typeface="Arial"/>
                        </a:rPr>
                        <a:t>-value of &lt;0.05 is considered significant</a:t>
                      </a:r>
                      <a:endParaRPr lang="en-US" sz="1600" dirty="0">
                        <a:solidFill>
                          <a:srgbClr val="000000"/>
                        </a:solidFill>
                        <a:latin typeface="Calibri"/>
                        <a:ea typeface="Calibri"/>
                        <a:cs typeface="Arial"/>
                      </a:endParaRPr>
                    </a:p>
                  </a:txBody>
                  <a:tcPr marL="1719" marR="1719"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TotalTime>
  <Words>1078</Words>
  <Application>Microsoft Office PowerPoint</Application>
  <PresentationFormat>On-screen Show (4:3)</PresentationFormat>
  <Paragraphs>131</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12</vt:i4>
      </vt:variant>
    </vt:vector>
  </HeadingPairs>
  <TitlesOfParts>
    <vt:vector size="13" baseType="lpstr">
      <vt:lpstr>Office Theme</vt:lpstr>
      <vt:lpstr>Prevelance of Thin Cornea  in Upper Egypt</vt:lpstr>
      <vt:lpstr>PURPOSE</vt:lpstr>
      <vt:lpstr>METHODS</vt:lpstr>
      <vt:lpstr>Slide 4</vt:lpstr>
      <vt:lpstr>Slide 5</vt:lpstr>
      <vt:lpstr>Results The total subjects with were divided in 2 groups: Group 1 (emmetropes) group 2 (myopia). Group 2 further was divided into those with SE of  &lt;-6D and those with≥ -6D</vt:lpstr>
      <vt:lpstr>Results </vt:lpstr>
      <vt:lpstr>RESULTS</vt:lpstr>
      <vt:lpstr>Slide 9</vt:lpstr>
      <vt:lpstr>Slide 10</vt:lpstr>
      <vt:lpstr>Slide 11</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Incidence of Thin Cornea in Upper Egypt</dc:title>
  <dc:creator>Engy</dc:creator>
  <cp:lastModifiedBy>Engy</cp:lastModifiedBy>
  <cp:revision>22</cp:revision>
  <dcterms:created xsi:type="dcterms:W3CDTF">2006-08-16T00:00:00Z</dcterms:created>
  <dcterms:modified xsi:type="dcterms:W3CDTF">2012-02-25T17:23:25Z</dcterms:modified>
</cp:coreProperties>
</file>